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257" r:id="rId3"/>
    <p:sldId id="277" r:id="rId4"/>
    <p:sldId id="278" r:id="rId5"/>
    <p:sldId id="258" r:id="rId6"/>
    <p:sldId id="279" r:id="rId7"/>
    <p:sldId id="259" r:id="rId8"/>
    <p:sldId id="261" r:id="rId9"/>
    <p:sldId id="285" r:id="rId10"/>
    <p:sldId id="286" r:id="rId11"/>
    <p:sldId id="289" r:id="rId12"/>
    <p:sldId id="260" r:id="rId13"/>
    <p:sldId id="262" r:id="rId14"/>
    <p:sldId id="271" r:id="rId15"/>
    <p:sldId id="287" r:id="rId16"/>
    <p:sldId id="288" r:id="rId17"/>
    <p:sldId id="272" r:id="rId18"/>
    <p:sldId id="273" r:id="rId19"/>
    <p:sldId id="280" r:id="rId20"/>
    <p:sldId id="275" r:id="rId21"/>
    <p:sldId id="276" r:id="rId22"/>
    <p:sldId id="281" r:id="rId23"/>
    <p:sldId id="282" r:id="rId24"/>
    <p:sldId id="283" r:id="rId25"/>
    <p:sldId id="264" r:id="rId26"/>
    <p:sldId id="265" r:id="rId27"/>
    <p:sldId id="266" r:id="rId28"/>
    <p:sldId id="290" r:id="rId29"/>
    <p:sldId id="267" r:id="rId30"/>
    <p:sldId id="284" r:id="rId31"/>
    <p:sldId id="269"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6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savoir plus pour mieux servir</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D4A64C-E275-463B-9DF6-C6D2BFAFCF5E}" type="datetimeFigureOut">
              <a:rPr lang="fr-FR" smtClean="0"/>
              <a:pPr/>
              <a:t>29/06/2010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5BA02E-CAD0-465F-B123-1D2B096F0617}" type="slidenum">
              <a:rPr lang="fr-FR" smtClean="0"/>
              <a:pPr/>
              <a:t>‹N°›</a:t>
            </a:fld>
            <a:endParaRPr lang="fr-FR"/>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savoir plus pour mieux servir</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5A9134-F8BD-4464-9942-7120A0F35F7F}" type="datetimeFigureOut">
              <a:rPr lang="fr-FR" smtClean="0"/>
              <a:pPr/>
              <a:t>29/06/2010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6F90CF-DFEB-404D-9B95-72EBF2DF0AE7}" type="slidenum">
              <a:rPr lang="fr-FR" smtClean="0"/>
              <a:pPr/>
              <a:t>‹N°›</a:t>
            </a:fld>
            <a:endParaRPr lang="fr-FR"/>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e l'en-tête 4"/>
          <p:cNvSpPr>
            <a:spLocks noGrp="1"/>
          </p:cNvSpPr>
          <p:nvPr>
            <p:ph type="hdr" sz="quarter" idx="11"/>
          </p:nvPr>
        </p:nvSpPr>
        <p:spPr/>
        <p:txBody>
          <a:bodyPr/>
          <a:lstStyle/>
          <a:p>
            <a:r>
              <a:rPr lang="fr-FR" smtClean="0"/>
              <a:t>savoir plus pour mieux servir</a:t>
            </a:r>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900" dirty="0" smtClean="0"/>
              <a:t>Sens de migration</a:t>
            </a:r>
            <a:endParaRPr lang="fr-FR" sz="900" dirty="0"/>
          </a:p>
        </p:txBody>
      </p:sp>
      <p:sp>
        <p:nvSpPr>
          <p:cNvPr id="4" name="Espace réservé de l'en-tête 3"/>
          <p:cNvSpPr>
            <a:spLocks noGrp="1"/>
          </p:cNvSpPr>
          <p:nvPr>
            <p:ph type="hdr" sz="quarter" idx="10"/>
          </p:nvPr>
        </p:nvSpPr>
        <p:spPr/>
        <p:txBody>
          <a:bodyPr/>
          <a:lstStyle/>
          <a:p>
            <a:r>
              <a:rPr lang="fr-FR" smtClean="0"/>
              <a:t>savoir plus pour mieux servir</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9BD45F3-A448-4A35-8BA8-D3CF5E8EB345}" type="datetime1">
              <a:rPr lang="fr-FR" smtClean="0"/>
              <a:pPr/>
              <a:t>29/06/2010</a:t>
            </a:fld>
            <a:endParaRPr lang="fr-FR"/>
          </a:p>
        </p:txBody>
      </p:sp>
      <p:sp>
        <p:nvSpPr>
          <p:cNvPr id="19" name="Espace réservé du pied de page 18"/>
          <p:cNvSpPr>
            <a:spLocks noGrp="1"/>
          </p:cNvSpPr>
          <p:nvPr>
            <p:ph type="ftr" sz="quarter" idx="11"/>
          </p:nvPr>
        </p:nvSpPr>
        <p:spPr/>
        <p:txBody>
          <a:bodyPr/>
          <a:lstStyle/>
          <a:p>
            <a:r>
              <a:rPr lang="fr-FR" smtClean="0"/>
              <a:t>M. Kouamé Tiémélé expert formateur en délégation biomédicale</a:t>
            </a:r>
            <a:endParaRPr lang="fr-FR"/>
          </a:p>
        </p:txBody>
      </p:sp>
      <p:sp>
        <p:nvSpPr>
          <p:cNvPr id="27" name="Espace réservé du numéro de diapositive 26"/>
          <p:cNvSpPr>
            <a:spLocks noGrp="1"/>
          </p:cNvSpPr>
          <p:nvPr>
            <p:ph type="sldNum" sz="quarter" idx="12"/>
          </p:nvPr>
        </p:nvSpPr>
        <p:spPr/>
        <p:txBody>
          <a:bodyPr/>
          <a:lstStyle/>
          <a:p>
            <a:fld id="{83738317-AA2B-4549-8225-7382DA3E816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74C4567-989D-4EDC-BEE6-5E6C6F16E9D6}" type="datetime1">
              <a:rPr lang="fr-FR" smtClean="0"/>
              <a:pPr/>
              <a:t>29/06/2010</a:t>
            </a:fld>
            <a:endParaRPr lang="fr-FR"/>
          </a:p>
        </p:txBody>
      </p:sp>
      <p:sp>
        <p:nvSpPr>
          <p:cNvPr id="5" name="Espace réservé du pied de page 4"/>
          <p:cNvSpPr>
            <a:spLocks noGrp="1"/>
          </p:cNvSpPr>
          <p:nvPr>
            <p:ph type="ftr" sz="quarter" idx="11"/>
          </p:nvPr>
        </p:nvSpPr>
        <p:spPr/>
        <p:txBody>
          <a:bodyPr/>
          <a:lstStyle/>
          <a:p>
            <a:r>
              <a:rPr lang="fr-FR" smtClean="0"/>
              <a:t>M. Kouamé Tiémélé expert formateur en délégation biomédicale</a:t>
            </a:r>
            <a:endParaRPr lang="fr-FR"/>
          </a:p>
        </p:txBody>
      </p:sp>
      <p:sp>
        <p:nvSpPr>
          <p:cNvPr id="6" name="Espace réservé du numéro de diapositive 5"/>
          <p:cNvSpPr>
            <a:spLocks noGrp="1"/>
          </p:cNvSpPr>
          <p:nvPr>
            <p:ph type="sldNum" sz="quarter" idx="12"/>
          </p:nvPr>
        </p:nvSpPr>
        <p:spPr/>
        <p:txBody>
          <a:bodyPr/>
          <a:lstStyle/>
          <a:p>
            <a:fld id="{83738317-AA2B-4549-8225-7382DA3E816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3CC1AB8-A75D-4468-9280-3D46E4835FD6}" type="datetime1">
              <a:rPr lang="fr-FR" smtClean="0"/>
              <a:pPr/>
              <a:t>29/06/2010</a:t>
            </a:fld>
            <a:endParaRPr lang="fr-FR"/>
          </a:p>
        </p:txBody>
      </p:sp>
      <p:sp>
        <p:nvSpPr>
          <p:cNvPr id="5" name="Espace réservé du pied de page 4"/>
          <p:cNvSpPr>
            <a:spLocks noGrp="1"/>
          </p:cNvSpPr>
          <p:nvPr>
            <p:ph type="ftr" sz="quarter" idx="11"/>
          </p:nvPr>
        </p:nvSpPr>
        <p:spPr/>
        <p:txBody>
          <a:bodyPr/>
          <a:lstStyle/>
          <a:p>
            <a:r>
              <a:rPr lang="fr-FR" smtClean="0"/>
              <a:t>M. Kouamé Tiémélé expert formateur en délégation biomédicale</a:t>
            </a:r>
            <a:endParaRPr lang="fr-FR"/>
          </a:p>
        </p:txBody>
      </p:sp>
      <p:sp>
        <p:nvSpPr>
          <p:cNvPr id="6" name="Espace réservé du numéro de diapositive 5"/>
          <p:cNvSpPr>
            <a:spLocks noGrp="1"/>
          </p:cNvSpPr>
          <p:nvPr>
            <p:ph type="sldNum" sz="quarter" idx="12"/>
          </p:nvPr>
        </p:nvSpPr>
        <p:spPr/>
        <p:txBody>
          <a:bodyPr/>
          <a:lstStyle/>
          <a:p>
            <a:fld id="{83738317-AA2B-4549-8225-7382DA3E816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885745B-F839-4469-A159-6D12C1BCABAF}" type="datetime1">
              <a:rPr lang="fr-FR" smtClean="0"/>
              <a:pPr/>
              <a:t>29/06/2010</a:t>
            </a:fld>
            <a:endParaRPr lang="fr-FR"/>
          </a:p>
        </p:txBody>
      </p:sp>
      <p:sp>
        <p:nvSpPr>
          <p:cNvPr id="5" name="Espace réservé du pied de page 4"/>
          <p:cNvSpPr>
            <a:spLocks noGrp="1"/>
          </p:cNvSpPr>
          <p:nvPr>
            <p:ph type="ftr" sz="quarter" idx="11"/>
          </p:nvPr>
        </p:nvSpPr>
        <p:spPr/>
        <p:txBody>
          <a:bodyPr/>
          <a:lstStyle/>
          <a:p>
            <a:r>
              <a:rPr lang="fr-FR" smtClean="0"/>
              <a:t>M. Kouamé Tiémélé expert formateur en délégation biomédicale</a:t>
            </a:r>
            <a:endParaRPr lang="fr-FR"/>
          </a:p>
        </p:txBody>
      </p:sp>
      <p:sp>
        <p:nvSpPr>
          <p:cNvPr id="6" name="Espace réservé du numéro de diapositive 5"/>
          <p:cNvSpPr>
            <a:spLocks noGrp="1"/>
          </p:cNvSpPr>
          <p:nvPr>
            <p:ph type="sldNum" sz="quarter" idx="12"/>
          </p:nvPr>
        </p:nvSpPr>
        <p:spPr/>
        <p:txBody>
          <a:bodyPr/>
          <a:lstStyle/>
          <a:p>
            <a:fld id="{83738317-AA2B-4549-8225-7382DA3E816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FA28956-A930-4F34-8268-09B352153CE6}" type="datetime1">
              <a:rPr lang="fr-FR" smtClean="0"/>
              <a:pPr/>
              <a:t>29/06/2010</a:t>
            </a:fld>
            <a:endParaRPr lang="fr-FR"/>
          </a:p>
        </p:txBody>
      </p:sp>
      <p:sp>
        <p:nvSpPr>
          <p:cNvPr id="5" name="Espace réservé du pied de page 4"/>
          <p:cNvSpPr>
            <a:spLocks noGrp="1"/>
          </p:cNvSpPr>
          <p:nvPr>
            <p:ph type="ftr" sz="quarter" idx="11"/>
          </p:nvPr>
        </p:nvSpPr>
        <p:spPr/>
        <p:txBody>
          <a:bodyPr/>
          <a:lstStyle/>
          <a:p>
            <a:r>
              <a:rPr lang="fr-FR" smtClean="0"/>
              <a:t>M. Kouamé Tiémélé expert formateur en délégation biomédicale</a:t>
            </a:r>
            <a:endParaRPr lang="fr-FR"/>
          </a:p>
        </p:txBody>
      </p:sp>
      <p:sp>
        <p:nvSpPr>
          <p:cNvPr id="6" name="Espace réservé du numéro de diapositive 5"/>
          <p:cNvSpPr>
            <a:spLocks noGrp="1"/>
          </p:cNvSpPr>
          <p:nvPr>
            <p:ph type="sldNum" sz="quarter" idx="12"/>
          </p:nvPr>
        </p:nvSpPr>
        <p:spPr/>
        <p:txBody>
          <a:bodyPr/>
          <a:lstStyle/>
          <a:p>
            <a:fld id="{83738317-AA2B-4549-8225-7382DA3E816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1FA12B2-9A4E-418B-BEDA-1300E21B4CFE}" type="datetime1">
              <a:rPr lang="fr-FR" smtClean="0"/>
              <a:pPr/>
              <a:t>29/06/2010</a:t>
            </a:fld>
            <a:endParaRPr lang="fr-FR"/>
          </a:p>
        </p:txBody>
      </p:sp>
      <p:sp>
        <p:nvSpPr>
          <p:cNvPr id="6" name="Espace réservé du pied de page 5"/>
          <p:cNvSpPr>
            <a:spLocks noGrp="1"/>
          </p:cNvSpPr>
          <p:nvPr>
            <p:ph type="ftr" sz="quarter" idx="11"/>
          </p:nvPr>
        </p:nvSpPr>
        <p:spPr/>
        <p:txBody>
          <a:bodyPr/>
          <a:lstStyle/>
          <a:p>
            <a:r>
              <a:rPr lang="fr-FR" smtClean="0"/>
              <a:t>M. Kouamé Tiémélé expert formateur en délégation biomédicale</a:t>
            </a:r>
            <a:endParaRPr lang="fr-FR"/>
          </a:p>
        </p:txBody>
      </p:sp>
      <p:sp>
        <p:nvSpPr>
          <p:cNvPr id="7" name="Espace réservé du numéro de diapositive 6"/>
          <p:cNvSpPr>
            <a:spLocks noGrp="1"/>
          </p:cNvSpPr>
          <p:nvPr>
            <p:ph type="sldNum" sz="quarter" idx="12"/>
          </p:nvPr>
        </p:nvSpPr>
        <p:spPr/>
        <p:txBody>
          <a:bodyPr/>
          <a:lstStyle/>
          <a:p>
            <a:fld id="{83738317-AA2B-4549-8225-7382DA3E816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FAF7195-9E88-4AE1-885C-80070E43073B}" type="datetime1">
              <a:rPr lang="fr-FR" smtClean="0"/>
              <a:pPr/>
              <a:t>29/06/2010</a:t>
            </a:fld>
            <a:endParaRPr lang="fr-FR"/>
          </a:p>
        </p:txBody>
      </p:sp>
      <p:sp>
        <p:nvSpPr>
          <p:cNvPr id="8" name="Espace réservé du pied de page 7"/>
          <p:cNvSpPr>
            <a:spLocks noGrp="1"/>
          </p:cNvSpPr>
          <p:nvPr>
            <p:ph type="ftr" sz="quarter" idx="11"/>
          </p:nvPr>
        </p:nvSpPr>
        <p:spPr/>
        <p:txBody>
          <a:bodyPr/>
          <a:lstStyle/>
          <a:p>
            <a:r>
              <a:rPr lang="fr-FR" smtClean="0"/>
              <a:t>M. Kouamé Tiémélé expert formateur en délégation biomédicale</a:t>
            </a:r>
            <a:endParaRPr lang="fr-FR"/>
          </a:p>
        </p:txBody>
      </p:sp>
      <p:sp>
        <p:nvSpPr>
          <p:cNvPr id="9" name="Espace réservé du numéro de diapositive 8"/>
          <p:cNvSpPr>
            <a:spLocks noGrp="1"/>
          </p:cNvSpPr>
          <p:nvPr>
            <p:ph type="sldNum" sz="quarter" idx="12"/>
          </p:nvPr>
        </p:nvSpPr>
        <p:spPr/>
        <p:txBody>
          <a:bodyPr/>
          <a:lstStyle/>
          <a:p>
            <a:fld id="{83738317-AA2B-4549-8225-7382DA3E816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713005F-6614-4C87-92F8-470CE8FFE21C}" type="datetime1">
              <a:rPr lang="fr-FR" smtClean="0"/>
              <a:pPr/>
              <a:t>29/06/2010</a:t>
            </a:fld>
            <a:endParaRPr lang="fr-FR"/>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
        <p:nvSpPr>
          <p:cNvPr id="5" name="Espace réservé du numéro de diapositive 4"/>
          <p:cNvSpPr>
            <a:spLocks noGrp="1"/>
          </p:cNvSpPr>
          <p:nvPr>
            <p:ph type="sldNum" sz="quarter" idx="12"/>
          </p:nvPr>
        </p:nvSpPr>
        <p:spPr/>
        <p:txBody>
          <a:bodyPr/>
          <a:lstStyle/>
          <a:p>
            <a:fld id="{83738317-AA2B-4549-8225-7382DA3E816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7DB9C6-8430-41EC-A2A9-FF2F181192F1}" type="datetime1">
              <a:rPr lang="fr-FR" smtClean="0"/>
              <a:pPr/>
              <a:t>29/06/2010</a:t>
            </a:fld>
            <a:endParaRPr lang="fr-FR"/>
          </a:p>
        </p:txBody>
      </p:sp>
      <p:sp>
        <p:nvSpPr>
          <p:cNvPr id="3" name="Espace réservé du pied de page 2"/>
          <p:cNvSpPr>
            <a:spLocks noGrp="1"/>
          </p:cNvSpPr>
          <p:nvPr>
            <p:ph type="ftr" sz="quarter" idx="11"/>
          </p:nvPr>
        </p:nvSpPr>
        <p:spPr/>
        <p:txBody>
          <a:bodyPr/>
          <a:lstStyle/>
          <a:p>
            <a:r>
              <a:rPr lang="fr-FR" smtClean="0"/>
              <a:t>M. Kouamé Tiémélé expert formateur en délégation biomédicale</a:t>
            </a:r>
            <a:endParaRPr lang="fr-FR"/>
          </a:p>
        </p:txBody>
      </p:sp>
      <p:sp>
        <p:nvSpPr>
          <p:cNvPr id="4" name="Espace réservé du numéro de diapositive 3"/>
          <p:cNvSpPr>
            <a:spLocks noGrp="1"/>
          </p:cNvSpPr>
          <p:nvPr>
            <p:ph type="sldNum" sz="quarter" idx="12"/>
          </p:nvPr>
        </p:nvSpPr>
        <p:spPr/>
        <p:txBody>
          <a:bodyPr/>
          <a:lstStyle/>
          <a:p>
            <a:fld id="{83738317-AA2B-4549-8225-7382DA3E816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E2CBF0F-4274-4F78-B0B2-CF3A599D134D}" type="datetime1">
              <a:rPr lang="fr-FR" smtClean="0"/>
              <a:pPr/>
              <a:t>29/06/2010</a:t>
            </a:fld>
            <a:endParaRPr lang="fr-FR"/>
          </a:p>
        </p:txBody>
      </p:sp>
      <p:sp>
        <p:nvSpPr>
          <p:cNvPr id="6" name="Espace réservé du pied de page 5"/>
          <p:cNvSpPr>
            <a:spLocks noGrp="1"/>
          </p:cNvSpPr>
          <p:nvPr>
            <p:ph type="ftr" sz="quarter" idx="11"/>
          </p:nvPr>
        </p:nvSpPr>
        <p:spPr/>
        <p:txBody>
          <a:bodyPr/>
          <a:lstStyle/>
          <a:p>
            <a:r>
              <a:rPr lang="fr-FR" smtClean="0"/>
              <a:t>M. Kouamé Tiémélé expert formateur en délégation biomédicale</a:t>
            </a:r>
            <a:endParaRPr lang="fr-FR"/>
          </a:p>
        </p:txBody>
      </p:sp>
      <p:sp>
        <p:nvSpPr>
          <p:cNvPr id="7" name="Espace réservé du numéro de diapositive 6"/>
          <p:cNvSpPr>
            <a:spLocks noGrp="1"/>
          </p:cNvSpPr>
          <p:nvPr>
            <p:ph type="sldNum" sz="quarter" idx="12"/>
          </p:nvPr>
        </p:nvSpPr>
        <p:spPr/>
        <p:txBody>
          <a:bodyPr/>
          <a:lstStyle/>
          <a:p>
            <a:fld id="{83738317-AA2B-4549-8225-7382DA3E816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C485396-D8B0-4952-9D16-0A4A8CDEF35A}" type="datetime1">
              <a:rPr lang="fr-FR" smtClean="0"/>
              <a:pPr/>
              <a:t>29/06/2010</a:t>
            </a:fld>
            <a:endParaRPr lang="fr-FR"/>
          </a:p>
        </p:txBody>
      </p:sp>
      <p:sp>
        <p:nvSpPr>
          <p:cNvPr id="6" name="Espace réservé du pied de page 5"/>
          <p:cNvSpPr>
            <a:spLocks noGrp="1"/>
          </p:cNvSpPr>
          <p:nvPr>
            <p:ph type="ftr" sz="quarter" idx="11"/>
          </p:nvPr>
        </p:nvSpPr>
        <p:spPr/>
        <p:txBody>
          <a:bodyPr/>
          <a:lstStyle/>
          <a:p>
            <a:r>
              <a:rPr lang="fr-FR" smtClean="0"/>
              <a:t>M. Kouamé Tiémélé expert formateur en délégation biomédicale</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83738317-AA2B-4549-8225-7382DA3E816C}"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ADA3EB-7B6C-4C1C-A110-6B7F2C041C09}" type="datetime1">
              <a:rPr lang="fr-FR" smtClean="0"/>
              <a:pPr/>
              <a:t>29/06/2010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M. Kouamé Tiémélé expert formateur en délégation biomédicale</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738317-AA2B-4549-8225-7382DA3E816C}"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85926"/>
            <a:ext cx="7772400" cy="2000263"/>
          </a:xfrm>
        </p:spPr>
        <p:txBody>
          <a:bodyPr>
            <a:normAutofit fontScale="90000"/>
          </a:bodyPr>
          <a:lstStyle/>
          <a:p>
            <a:pPr algn="ctr"/>
            <a:r>
              <a:rPr lang="fr-FR" dirty="0" smtClean="0"/>
              <a:t>LA PLACE DES TESTS RAPIDES DANS UN LABORATOIRE MEDICAL MODERNE</a:t>
            </a:r>
            <a:endParaRPr lang="fr-FR" dirty="0"/>
          </a:p>
        </p:txBody>
      </p:sp>
      <p:sp>
        <p:nvSpPr>
          <p:cNvPr id="3" name="Sous-titre 2"/>
          <p:cNvSpPr>
            <a:spLocks noGrp="1"/>
          </p:cNvSpPr>
          <p:nvPr>
            <p:ph type="subTitle" idx="1"/>
          </p:nvPr>
        </p:nvSpPr>
        <p:spPr>
          <a:xfrm>
            <a:off x="533400" y="3857628"/>
            <a:ext cx="7854696" cy="1714512"/>
          </a:xfrm>
        </p:spPr>
        <p:txBody>
          <a:bodyPr/>
          <a:lstStyle/>
          <a:p>
            <a:pPr algn="ctr"/>
            <a:r>
              <a:rPr lang="fr-FR" dirty="0" smtClean="0"/>
              <a:t>CAS D’UN PAYS EN DEVELOPPEMENT</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II-3-2 Bandelettes</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Bandelettes à lecture Directe (BD)</a:t>
            </a:r>
          </a:p>
          <a:p>
            <a:pPr>
              <a:buNone/>
            </a:pPr>
            <a:r>
              <a:rPr lang="fr-FR" dirty="0" smtClean="0"/>
              <a:t>La lecture est à l’œil nu</a:t>
            </a:r>
          </a:p>
          <a:p>
            <a:endParaRPr lang="fr-FR" dirty="0" smtClean="0"/>
          </a:p>
          <a:p>
            <a:r>
              <a:rPr lang="fr-FR" dirty="0" smtClean="0"/>
              <a:t>Bandelettes à lecture Indirecte (BI)</a:t>
            </a:r>
          </a:p>
          <a:p>
            <a:pPr>
              <a:buNone/>
            </a:pPr>
            <a:r>
              <a:rPr lang="fr-FR" dirty="0" smtClean="0"/>
              <a:t>La lecture est au spectrophotomètre (en général de poche)</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II-3-3 Suspensions</a:t>
            </a:r>
            <a:endParaRPr lang="fr-FR" dirty="0"/>
          </a:p>
        </p:txBody>
      </p:sp>
      <p:sp>
        <p:nvSpPr>
          <p:cNvPr id="3" name="Espace réservé du contenu 2"/>
          <p:cNvSpPr>
            <a:spLocks noGrp="1"/>
          </p:cNvSpPr>
          <p:nvPr>
            <p:ph idx="1"/>
          </p:nvPr>
        </p:nvSpPr>
        <p:spPr/>
        <p:txBody>
          <a:bodyPr/>
          <a:lstStyle/>
          <a:p>
            <a:endParaRPr lang="fr-FR" dirty="0" smtClean="0"/>
          </a:p>
          <a:p>
            <a:pPr>
              <a:buNone/>
            </a:pPr>
            <a:r>
              <a:rPr lang="fr-FR" dirty="0" smtClean="0"/>
              <a:t>Différents tests:</a:t>
            </a:r>
          </a:p>
          <a:p>
            <a:r>
              <a:rPr lang="fr-FR" dirty="0" smtClean="0"/>
              <a:t>Latex</a:t>
            </a:r>
          </a:p>
          <a:p>
            <a:r>
              <a:rPr lang="fr-FR" dirty="0" smtClean="0"/>
              <a:t>Charbon</a:t>
            </a:r>
          </a:p>
          <a:p>
            <a:r>
              <a:rPr lang="fr-FR" dirty="0" smtClean="0"/>
              <a:t>Hémagglutination</a:t>
            </a:r>
          </a:p>
          <a:p>
            <a:r>
              <a:rPr lang="fr-FR" dirty="0" smtClean="0"/>
              <a:t>Floculation (lecture au microscope)</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II-4 Caractéristiques des tests rapides</a:t>
            </a:r>
            <a:endParaRPr lang="fr-FR" dirty="0"/>
          </a:p>
        </p:txBody>
      </p:sp>
      <p:sp>
        <p:nvSpPr>
          <p:cNvPr id="3" name="Espace réservé du contenu 2"/>
          <p:cNvSpPr>
            <a:spLocks noGrp="1"/>
          </p:cNvSpPr>
          <p:nvPr>
            <p:ph idx="1"/>
          </p:nvPr>
        </p:nvSpPr>
        <p:spPr/>
        <p:txBody>
          <a:bodyPr>
            <a:normAutofit/>
          </a:bodyPr>
          <a:lstStyle/>
          <a:p>
            <a:pPr>
              <a:buFontTx/>
              <a:buChar char="-"/>
            </a:pPr>
            <a:r>
              <a:rPr lang="fr-FR" dirty="0" smtClean="0"/>
              <a:t>Ils sont basés sur les principes </a:t>
            </a:r>
            <a:r>
              <a:rPr lang="fr-FR" dirty="0" err="1" smtClean="0"/>
              <a:t>immunochromatographiques</a:t>
            </a:r>
            <a:r>
              <a:rPr lang="fr-FR" dirty="0" smtClean="0"/>
              <a:t> ou sérologiques.</a:t>
            </a:r>
          </a:p>
          <a:p>
            <a:pPr>
              <a:buFontTx/>
              <a:buChar char="-"/>
            </a:pPr>
            <a:r>
              <a:rPr lang="fr-FR" dirty="0" smtClean="0"/>
              <a:t>Ils sont en général de conservation facile,</a:t>
            </a:r>
          </a:p>
          <a:p>
            <a:pPr>
              <a:buFontTx/>
              <a:buChar char="-"/>
            </a:pPr>
            <a:r>
              <a:rPr lang="fr-FR" dirty="0" smtClean="0"/>
              <a:t>Ils sont de réalisation facile,</a:t>
            </a:r>
          </a:p>
          <a:p>
            <a:pPr>
              <a:buFontTx/>
              <a:buChar char="-"/>
            </a:pPr>
            <a:r>
              <a:rPr lang="fr-FR" dirty="0" smtClean="0"/>
              <a:t>Ils se réalisent en un temps record</a:t>
            </a:r>
          </a:p>
          <a:p>
            <a:pPr>
              <a:buFontTx/>
              <a:buChar char="-"/>
            </a:pPr>
            <a:r>
              <a:rPr lang="fr-FR" dirty="0" smtClean="0"/>
              <a:t>Ils utilisent des supports matériel.</a:t>
            </a:r>
          </a:p>
          <a:p>
            <a:pPr>
              <a:buFontTx/>
              <a:buChar char="-"/>
            </a:pPr>
            <a:r>
              <a:rPr lang="fr-FR" dirty="0" smtClean="0"/>
              <a:t>Ils donnent des résultats qualitatifs</a:t>
            </a:r>
          </a:p>
          <a:p>
            <a:pPr>
              <a:buFontTx/>
              <a:buChar char="-"/>
            </a:pPr>
            <a:r>
              <a:rPr lang="fr-FR" dirty="0" smtClean="0"/>
              <a:t>Ils donnent des résultats semi-quantitatifs</a:t>
            </a:r>
          </a:p>
          <a:p>
            <a:pPr>
              <a:buNone/>
            </a:pP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II-5 Conditionnements</a:t>
            </a:r>
            <a:endParaRPr lang="fr-FR" dirty="0"/>
          </a:p>
        </p:txBody>
      </p:sp>
      <p:sp>
        <p:nvSpPr>
          <p:cNvPr id="3" name="Espace réservé du contenu 2"/>
          <p:cNvSpPr>
            <a:spLocks noGrp="1"/>
          </p:cNvSpPr>
          <p:nvPr>
            <p:ph idx="1"/>
          </p:nvPr>
        </p:nvSpPr>
        <p:spPr/>
        <p:txBody>
          <a:bodyPr/>
          <a:lstStyle/>
          <a:p>
            <a:pPr>
              <a:buFontTx/>
              <a:buChar char="-"/>
            </a:pPr>
            <a:r>
              <a:rPr lang="fr-FR" dirty="0" smtClean="0"/>
              <a:t>Vrac,</a:t>
            </a:r>
          </a:p>
          <a:p>
            <a:pPr>
              <a:buFontTx/>
              <a:buChar char="-"/>
            </a:pPr>
            <a:r>
              <a:rPr lang="fr-FR" dirty="0" smtClean="0"/>
              <a:t>Boites détachables,</a:t>
            </a:r>
          </a:p>
          <a:p>
            <a:pPr>
              <a:buFontTx/>
              <a:buChar char="-"/>
            </a:pPr>
            <a:r>
              <a:rPr lang="fr-FR" dirty="0" smtClean="0"/>
              <a:t>Boites fermes</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1561360"/>
          </a:xfrm>
        </p:spPr>
        <p:txBody>
          <a:bodyPr>
            <a:normAutofit fontScale="90000"/>
          </a:bodyPr>
          <a:lstStyle/>
          <a:p>
            <a:pPr algn="ctr"/>
            <a:r>
              <a:rPr lang="fr-FR" b="1" dirty="0" smtClean="0"/>
              <a:t>III-TESTS RAPIDES AU LABORATOIRE</a:t>
            </a:r>
            <a:endParaRPr lang="fr-FR" b="1" dirty="0"/>
          </a:p>
        </p:txBody>
      </p:sp>
      <p:sp>
        <p:nvSpPr>
          <p:cNvPr id="3" name="Espace réservé du contenu 2"/>
          <p:cNvSpPr>
            <a:spLocks noGrp="1"/>
          </p:cNvSpPr>
          <p:nvPr>
            <p:ph idx="1"/>
          </p:nvPr>
        </p:nvSpPr>
        <p:spPr/>
        <p:txBody>
          <a:bodyPr/>
          <a:lstStyle/>
          <a:p>
            <a:pPr>
              <a:buNone/>
            </a:pPr>
            <a:r>
              <a:rPr lang="fr-FR" b="1" dirty="0" smtClean="0"/>
              <a:t>Indications</a:t>
            </a:r>
          </a:p>
          <a:p>
            <a:pPr algn="ctr">
              <a:buNone/>
            </a:pPr>
            <a:r>
              <a:rPr lang="fr-FR" dirty="0" smtClean="0"/>
              <a:t>- Pré-test (qualitatif)</a:t>
            </a:r>
          </a:p>
          <a:p>
            <a:pPr algn="ctr">
              <a:buNone/>
            </a:pPr>
            <a:endParaRPr lang="fr-FR" dirty="0" smtClean="0"/>
          </a:p>
          <a:p>
            <a:pPr algn="ctr">
              <a:buNone/>
            </a:pPr>
            <a:endParaRPr lang="fr-FR" dirty="0" smtClean="0"/>
          </a:p>
          <a:p>
            <a:pPr>
              <a:buNone/>
            </a:pPr>
            <a:r>
              <a:rPr lang="fr-FR" dirty="0" smtClean="0"/>
              <a:t>                               - Urgence</a:t>
            </a:r>
          </a:p>
          <a:p>
            <a:pPr algn="ctr">
              <a:buNone/>
            </a:pPr>
            <a:endParaRPr lang="fr-FR" dirty="0" smtClean="0"/>
          </a:p>
          <a:p>
            <a:pPr algn="ctr">
              <a:buNone/>
            </a:pPr>
            <a:endParaRPr lang="fr-FR" dirty="0" smtClean="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III-1 Pré-tests</a:t>
            </a:r>
            <a:endParaRPr lang="fr-FR" dirty="0"/>
          </a:p>
        </p:txBody>
      </p:sp>
      <p:sp>
        <p:nvSpPr>
          <p:cNvPr id="3" name="Espace réservé du contenu 2"/>
          <p:cNvSpPr>
            <a:spLocks noGrp="1"/>
          </p:cNvSpPr>
          <p:nvPr>
            <p:ph idx="1"/>
          </p:nvPr>
        </p:nvSpPr>
        <p:spPr/>
        <p:txBody>
          <a:bodyPr/>
          <a:lstStyle/>
          <a:p>
            <a:endParaRPr lang="fr-FR" dirty="0" smtClean="0"/>
          </a:p>
          <a:p>
            <a:pPr>
              <a:buNone/>
            </a:pPr>
            <a:endParaRPr lang="fr-FR" dirty="0" smtClean="0"/>
          </a:p>
          <a:p>
            <a:pPr>
              <a:buNone/>
            </a:pPr>
            <a:endParaRPr lang="fr-FR" dirty="0" smtClean="0"/>
          </a:p>
          <a:p>
            <a:pPr>
              <a:buNone/>
            </a:pPr>
            <a:endParaRPr lang="fr-FR" dirty="0" smtClean="0"/>
          </a:p>
          <a:p>
            <a:pPr>
              <a:buNone/>
            </a:pPr>
            <a:r>
              <a:rPr lang="fr-FR" dirty="0" smtClean="0"/>
              <a:t>Ce sont des tests-tris qui sont essentiellement qualitatifs.</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III-2 Urgence</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buNone/>
            </a:pPr>
            <a:endParaRPr lang="fr-FR" dirty="0" smtClean="0"/>
          </a:p>
          <a:p>
            <a:pPr>
              <a:buNone/>
            </a:pPr>
            <a:r>
              <a:rPr lang="fr-FR" dirty="0" smtClean="0"/>
              <a:t>Ce sont des tests faits pour répondre à des urgences.</a:t>
            </a:r>
          </a:p>
          <a:p>
            <a:pPr>
              <a:buNone/>
            </a:pPr>
            <a:r>
              <a:rPr lang="fr-FR" dirty="0" smtClean="0"/>
              <a:t>Ils sont essentiellement qualitatifs.</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IV- tests rapides usuels</a:t>
            </a:r>
            <a:endParaRPr lang="fr-FR" dirty="0"/>
          </a:p>
        </p:txBody>
      </p:sp>
      <p:sp>
        <p:nvSpPr>
          <p:cNvPr id="3" name="Espace réservé du contenu 2"/>
          <p:cNvSpPr>
            <a:spLocks noGrp="1"/>
          </p:cNvSpPr>
          <p:nvPr>
            <p:ph idx="1"/>
          </p:nvPr>
        </p:nvSpPr>
        <p:spPr/>
        <p:txBody>
          <a:bodyPr/>
          <a:lstStyle/>
          <a:p>
            <a:r>
              <a:rPr lang="fr-FR" dirty="0" smtClean="0"/>
              <a:t> Tests de parasitologie:</a:t>
            </a:r>
          </a:p>
          <a:p>
            <a:pPr>
              <a:buFontTx/>
              <a:buChar char="-"/>
            </a:pPr>
            <a:r>
              <a:rPr lang="fr-FR" dirty="0" smtClean="0"/>
              <a:t>Paludisme</a:t>
            </a:r>
          </a:p>
          <a:p>
            <a:pPr>
              <a:buFontTx/>
              <a:buChar char="-"/>
            </a:pPr>
            <a:r>
              <a:rPr lang="fr-FR" dirty="0" smtClean="0"/>
              <a:t>Toxoplasmose et Autres</a:t>
            </a:r>
          </a:p>
          <a:p>
            <a:r>
              <a:rPr lang="fr-FR" dirty="0" smtClean="0"/>
              <a:t>Tests en sérologie bactérienne:</a:t>
            </a:r>
          </a:p>
          <a:p>
            <a:pPr>
              <a:buFontTx/>
              <a:buChar char="-"/>
            </a:pPr>
            <a:r>
              <a:rPr lang="fr-FR" dirty="0" smtClean="0"/>
              <a:t>Widal et Félix</a:t>
            </a:r>
          </a:p>
          <a:p>
            <a:pPr>
              <a:buFontTx/>
              <a:buChar char="-"/>
            </a:pPr>
            <a:r>
              <a:rPr lang="fr-FR" dirty="0" smtClean="0"/>
              <a:t>Syphilis</a:t>
            </a:r>
          </a:p>
          <a:p>
            <a:pPr>
              <a:buFontTx/>
              <a:buChar char="-"/>
            </a:pPr>
            <a:r>
              <a:rPr lang="fr-FR" i="1" dirty="0" smtClean="0"/>
              <a:t>Chlamydia</a:t>
            </a:r>
          </a:p>
          <a:p>
            <a:pPr>
              <a:buFontTx/>
              <a:buChar char="-"/>
            </a:pPr>
            <a:r>
              <a:rPr lang="fr-FR" i="1" dirty="0" smtClean="0"/>
              <a:t>Helicobacterium </a:t>
            </a:r>
            <a:r>
              <a:rPr lang="fr-FR" i="1" dirty="0" err="1" smtClean="0"/>
              <a:t>pylori</a:t>
            </a:r>
            <a:endParaRPr lang="fr-FR" i="1" dirty="0" smtClean="0"/>
          </a:p>
          <a:p>
            <a:pPr>
              <a:buFontTx/>
              <a:buChar char="-"/>
            </a:pPr>
            <a:r>
              <a:rPr lang="fr-FR" dirty="0" smtClean="0"/>
              <a:t>ASLO</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IV- tests rapides usuels (suite)</a:t>
            </a:r>
            <a:endParaRPr lang="fr-FR" dirty="0"/>
          </a:p>
        </p:txBody>
      </p:sp>
      <p:sp>
        <p:nvSpPr>
          <p:cNvPr id="3" name="Espace réservé du contenu 2"/>
          <p:cNvSpPr>
            <a:spLocks noGrp="1"/>
          </p:cNvSpPr>
          <p:nvPr>
            <p:ph idx="1"/>
          </p:nvPr>
        </p:nvSpPr>
        <p:spPr/>
        <p:txBody>
          <a:bodyPr/>
          <a:lstStyle/>
          <a:p>
            <a:pPr>
              <a:buFontTx/>
              <a:buChar char="-"/>
            </a:pPr>
            <a:r>
              <a:rPr lang="fr-FR" dirty="0" smtClean="0"/>
              <a:t>Tests </a:t>
            </a:r>
            <a:r>
              <a:rPr lang="fr-FR" dirty="0" err="1" smtClean="0"/>
              <a:t>gono</a:t>
            </a:r>
            <a:endParaRPr lang="fr-FR" dirty="0" smtClean="0"/>
          </a:p>
          <a:p>
            <a:pPr>
              <a:buFontTx/>
              <a:buChar char="-"/>
            </a:pPr>
            <a:r>
              <a:rPr lang="fr-FR" dirty="0" err="1" smtClean="0"/>
              <a:t>Mycoplasmose</a:t>
            </a:r>
            <a:r>
              <a:rPr lang="fr-FR" dirty="0" smtClean="0"/>
              <a:t> </a:t>
            </a:r>
          </a:p>
          <a:p>
            <a:pPr>
              <a:buNone/>
            </a:pPr>
            <a:r>
              <a:rPr lang="fr-FR" dirty="0" smtClean="0"/>
              <a:t> Tests de sérologie virale:</a:t>
            </a:r>
          </a:p>
          <a:p>
            <a:pPr>
              <a:buFontTx/>
              <a:buChar char="-"/>
            </a:pPr>
            <a:r>
              <a:rPr lang="fr-FR" dirty="0" smtClean="0"/>
              <a:t>VIH</a:t>
            </a:r>
          </a:p>
          <a:p>
            <a:pPr>
              <a:buFontTx/>
              <a:buChar char="-"/>
            </a:pPr>
            <a:r>
              <a:rPr lang="fr-FR" dirty="0" smtClean="0"/>
              <a:t>Rubéole </a:t>
            </a:r>
          </a:p>
          <a:p>
            <a:pPr>
              <a:buFontTx/>
              <a:buChar char="-"/>
            </a:pPr>
            <a:r>
              <a:rPr lang="fr-FR" dirty="0" smtClean="0"/>
              <a:t>Poliomyélite</a:t>
            </a:r>
          </a:p>
          <a:p>
            <a:pPr>
              <a:buFontTx/>
              <a:buChar char="-"/>
            </a:pPr>
            <a:r>
              <a:rPr lang="fr-FR" dirty="0" err="1" smtClean="0"/>
              <a:t>AgHBs</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V- Présentation des tests</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Trois présentations:</a:t>
            </a:r>
          </a:p>
          <a:p>
            <a:pPr>
              <a:buFontTx/>
              <a:buChar char="-"/>
            </a:pPr>
            <a:r>
              <a:rPr lang="fr-FR" dirty="0" smtClean="0"/>
              <a:t>Cassette ou Savonnette</a:t>
            </a:r>
          </a:p>
          <a:p>
            <a:pPr>
              <a:buFontTx/>
              <a:buChar char="-"/>
            </a:pPr>
            <a:r>
              <a:rPr lang="fr-FR" dirty="0" smtClean="0"/>
              <a:t>Bandelettes</a:t>
            </a:r>
          </a:p>
          <a:p>
            <a:pPr>
              <a:buFontTx/>
              <a:buChar char="-"/>
            </a:pPr>
            <a:r>
              <a:rPr lang="fr-FR" dirty="0" smtClean="0"/>
              <a:t>Suspensions</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pPr>
              <a:buNone/>
            </a:pPr>
            <a:r>
              <a:rPr lang="fr-FR" dirty="0" smtClean="0"/>
              <a:t>Le développement de l’Immunologie technique grâce  à des supports plus performants, a engendré une génération de tests de plus en plus prisés et adaptés à tous les départements de la biologie technique. Ils sont baptisés </a:t>
            </a:r>
            <a:r>
              <a:rPr lang="fr-FR" b="1" dirty="0" smtClean="0"/>
              <a:t>tests rapides.</a:t>
            </a:r>
            <a:endParaRPr lang="fr-FR" b="1"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dessins de tests rapides</a:t>
            </a:r>
            <a:endParaRPr lang="fr-FR" dirty="0"/>
          </a:p>
        </p:txBody>
      </p:sp>
      <p:sp>
        <p:nvSpPr>
          <p:cNvPr id="3" name="Espace réservé du contenu 2"/>
          <p:cNvSpPr>
            <a:spLocks noGrp="1"/>
          </p:cNvSpPr>
          <p:nvPr>
            <p:ph idx="1"/>
          </p:nvPr>
        </p:nvSpPr>
        <p:spPr>
          <a:xfrm>
            <a:off x="467544" y="1988840"/>
            <a:ext cx="8229600" cy="4389120"/>
          </a:xfrm>
        </p:spPr>
        <p:style>
          <a:lnRef idx="1">
            <a:schemeClr val="accent4"/>
          </a:lnRef>
          <a:fillRef idx="2">
            <a:schemeClr val="accent4"/>
          </a:fillRef>
          <a:effectRef idx="1">
            <a:schemeClr val="accent4"/>
          </a:effectRef>
          <a:fontRef idx="minor">
            <a:schemeClr val="dk1"/>
          </a:fontRef>
        </p:style>
        <p:txBody>
          <a:bodyPr/>
          <a:lstStyle/>
          <a:p>
            <a:pPr>
              <a:buNone/>
            </a:pPr>
            <a:r>
              <a:rPr lang="fr-FR" dirty="0" smtClean="0"/>
              <a:t> Cassette  </a:t>
            </a:r>
            <a:r>
              <a:rPr lang="fr-FR" sz="1400" dirty="0" smtClean="0"/>
              <a:t>puits de dépôt sang total  </a:t>
            </a:r>
          </a:p>
          <a:p>
            <a:pPr>
              <a:buNone/>
            </a:pPr>
            <a:r>
              <a:rPr lang="fr-FR" sz="1400" dirty="0" smtClean="0"/>
              <a:t>                                                       fenêtre de résultat</a:t>
            </a:r>
            <a:endParaRPr lang="fr-FR" sz="1400" dirty="0"/>
          </a:p>
        </p:txBody>
      </p:sp>
      <p:sp>
        <p:nvSpPr>
          <p:cNvPr id="4" name="Rectangle 3"/>
          <p:cNvSpPr/>
          <p:nvPr/>
        </p:nvSpPr>
        <p:spPr>
          <a:xfrm>
            <a:off x="2000232" y="3214686"/>
            <a:ext cx="2428892"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dirty="0"/>
          </a:p>
        </p:txBody>
      </p:sp>
      <p:cxnSp>
        <p:nvCxnSpPr>
          <p:cNvPr id="6" name="Connecteur droit 5"/>
          <p:cNvCxnSpPr/>
          <p:nvPr/>
        </p:nvCxnSpPr>
        <p:spPr>
          <a:xfrm rot="10800000">
            <a:off x="3059832" y="3501008"/>
            <a:ext cx="864096" cy="0"/>
          </a:xfrm>
          <a:prstGeom prst="line">
            <a:avLst/>
          </a:prstGeom>
        </p:spPr>
        <p:style>
          <a:lnRef idx="2">
            <a:schemeClr val="dk1"/>
          </a:lnRef>
          <a:fillRef idx="0">
            <a:schemeClr val="dk1"/>
          </a:fillRef>
          <a:effectRef idx="1">
            <a:schemeClr val="dk1"/>
          </a:effectRef>
          <a:fontRef idx="minor">
            <a:schemeClr val="tx1"/>
          </a:fontRef>
        </p:style>
      </p:cxnSp>
      <p:cxnSp>
        <p:nvCxnSpPr>
          <p:cNvPr id="8" name="Connecteur droit 7"/>
          <p:cNvCxnSpPr/>
          <p:nvPr/>
        </p:nvCxnSpPr>
        <p:spPr>
          <a:xfrm rot="5400000">
            <a:off x="2882031" y="3678809"/>
            <a:ext cx="357190" cy="1588"/>
          </a:xfrm>
          <a:prstGeom prst="line">
            <a:avLst/>
          </a:prstGeom>
        </p:spPr>
        <p:style>
          <a:lnRef idx="2">
            <a:schemeClr val="dk1"/>
          </a:lnRef>
          <a:fillRef idx="0">
            <a:schemeClr val="dk1"/>
          </a:fillRef>
          <a:effectRef idx="1">
            <a:schemeClr val="dk1"/>
          </a:effectRef>
          <a:fontRef idx="minor">
            <a:schemeClr val="tx1"/>
          </a:fontRef>
        </p:style>
      </p:cxnSp>
      <p:cxnSp>
        <p:nvCxnSpPr>
          <p:cNvPr id="10" name="Connecteur droit 9"/>
          <p:cNvCxnSpPr/>
          <p:nvPr/>
        </p:nvCxnSpPr>
        <p:spPr>
          <a:xfrm>
            <a:off x="3059832" y="3933056"/>
            <a:ext cx="864096" cy="0"/>
          </a:xfrm>
          <a:prstGeom prst="line">
            <a:avLst/>
          </a:prstGeom>
        </p:spPr>
        <p:style>
          <a:lnRef idx="2">
            <a:schemeClr val="dk1"/>
          </a:lnRef>
          <a:fillRef idx="0">
            <a:schemeClr val="dk1"/>
          </a:fillRef>
          <a:effectRef idx="1">
            <a:schemeClr val="dk1"/>
          </a:effectRef>
          <a:fontRef idx="minor">
            <a:schemeClr val="tx1"/>
          </a:fontRef>
        </p:style>
      </p:cxnSp>
      <p:cxnSp>
        <p:nvCxnSpPr>
          <p:cNvPr id="12" name="Connecteur droit 11"/>
          <p:cNvCxnSpPr/>
          <p:nvPr/>
        </p:nvCxnSpPr>
        <p:spPr>
          <a:xfrm rot="5400000">
            <a:off x="3709726" y="3715210"/>
            <a:ext cx="428404" cy="0"/>
          </a:xfrm>
          <a:prstGeom prst="line">
            <a:avLst/>
          </a:prstGeom>
        </p:spPr>
        <p:style>
          <a:lnRef idx="2">
            <a:schemeClr val="dk1"/>
          </a:lnRef>
          <a:fillRef idx="0">
            <a:schemeClr val="dk1"/>
          </a:fillRef>
          <a:effectRef idx="1">
            <a:schemeClr val="dk1"/>
          </a:effectRef>
          <a:fontRef idx="minor">
            <a:schemeClr val="tx1"/>
          </a:fontRef>
        </p:style>
      </p:cxnSp>
      <p:sp>
        <p:nvSpPr>
          <p:cNvPr id="13" name="Ellipse 12"/>
          <p:cNvSpPr/>
          <p:nvPr/>
        </p:nvSpPr>
        <p:spPr>
          <a:xfrm>
            <a:off x="2143108" y="3571876"/>
            <a:ext cx="42862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15"/>
          <p:cNvCxnSpPr/>
          <p:nvPr/>
        </p:nvCxnSpPr>
        <p:spPr>
          <a:xfrm rot="16200000" flipH="1">
            <a:off x="1957612" y="2758828"/>
            <a:ext cx="1214792" cy="4135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rot="5400000">
            <a:off x="2571736" y="3143248"/>
            <a:ext cx="100013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Flèche droite 18"/>
          <p:cNvSpPr/>
          <p:nvPr/>
        </p:nvSpPr>
        <p:spPr>
          <a:xfrm>
            <a:off x="2143108" y="4429132"/>
            <a:ext cx="571504"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space réservé du pied de page 13"/>
          <p:cNvSpPr>
            <a:spLocks noGrp="1"/>
          </p:cNvSpPr>
          <p:nvPr>
            <p:ph type="ftr" sz="quarter" idx="11"/>
          </p:nvPr>
        </p:nvSpPr>
        <p:spPr/>
        <p:txBody>
          <a:bodyPr/>
          <a:lstStyle/>
          <a:p>
            <a:r>
              <a:rPr lang="fr-FR" dirty="0" smtClean="0"/>
              <a:t>M. Kouamé Tiémélé expert formateur en délégation biomédicale</a:t>
            </a:r>
            <a:endParaRPr lang="fr-FR" dirty="0"/>
          </a:p>
        </p:txBody>
      </p:sp>
      <p:sp>
        <p:nvSpPr>
          <p:cNvPr id="15" name="Ellipse 14"/>
          <p:cNvSpPr/>
          <p:nvPr/>
        </p:nvSpPr>
        <p:spPr>
          <a:xfrm>
            <a:off x="2771800" y="3645024"/>
            <a:ext cx="14401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611560" y="2564904"/>
            <a:ext cx="1771254" cy="276999"/>
          </a:xfrm>
          <a:prstGeom prst="rect">
            <a:avLst/>
          </a:prstGeom>
        </p:spPr>
        <p:txBody>
          <a:bodyPr wrap="square">
            <a:spAutoFit/>
          </a:bodyPr>
          <a:lstStyle/>
          <a:p>
            <a:r>
              <a:rPr lang="fr-FR" sz="1200" dirty="0" smtClean="0"/>
              <a:t>Puits du diluent</a:t>
            </a:r>
            <a:endParaRPr lang="fr-FR" sz="1200" dirty="0"/>
          </a:p>
        </p:txBody>
      </p:sp>
      <p:cxnSp>
        <p:nvCxnSpPr>
          <p:cNvPr id="25" name="Connecteur droit 24"/>
          <p:cNvCxnSpPr>
            <a:endCxn id="13" idx="1"/>
          </p:cNvCxnSpPr>
          <p:nvPr/>
        </p:nvCxnSpPr>
        <p:spPr>
          <a:xfrm rot="16200000" flipH="1">
            <a:off x="1557924" y="2986691"/>
            <a:ext cx="853719" cy="442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rot="5400000">
            <a:off x="3599892" y="3681028"/>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rot="5400000">
            <a:off x="3275856" y="3717032"/>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rot="5400000">
            <a:off x="3095836" y="3681028"/>
            <a:ext cx="36004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3995936" y="4509120"/>
            <a:ext cx="1152128" cy="369332"/>
          </a:xfrm>
          <a:prstGeom prst="rect">
            <a:avLst/>
          </a:prstGeom>
        </p:spPr>
        <p:txBody>
          <a:bodyPr wrap="square">
            <a:spAutoFit/>
          </a:bodyPr>
          <a:lstStyle/>
          <a:p>
            <a:r>
              <a:rPr lang="fr-FR" dirty="0" smtClean="0"/>
              <a:t>contrôle</a:t>
            </a:r>
            <a:endParaRPr lang="fr-FR" dirty="0"/>
          </a:p>
        </p:txBody>
      </p:sp>
      <p:sp>
        <p:nvSpPr>
          <p:cNvPr id="33" name="Rectangle 32"/>
          <p:cNvSpPr/>
          <p:nvPr/>
        </p:nvSpPr>
        <p:spPr>
          <a:xfrm>
            <a:off x="2915816" y="4437112"/>
            <a:ext cx="386644" cy="369332"/>
          </a:xfrm>
          <a:prstGeom prst="rect">
            <a:avLst/>
          </a:prstGeom>
        </p:spPr>
        <p:txBody>
          <a:bodyPr wrap="none">
            <a:spAutoFit/>
          </a:bodyPr>
          <a:lstStyle/>
          <a:p>
            <a:r>
              <a:rPr lang="fr-FR" dirty="0" smtClean="0"/>
              <a:t>pf</a:t>
            </a:r>
            <a:endParaRPr lang="fr-FR" dirty="0"/>
          </a:p>
        </p:txBody>
      </p:sp>
      <p:sp>
        <p:nvSpPr>
          <p:cNvPr id="34" name="Rectangle 33"/>
          <p:cNvSpPr/>
          <p:nvPr/>
        </p:nvSpPr>
        <p:spPr>
          <a:xfrm>
            <a:off x="3275856" y="4869160"/>
            <a:ext cx="1635961" cy="369332"/>
          </a:xfrm>
          <a:prstGeom prst="rect">
            <a:avLst/>
          </a:prstGeom>
        </p:spPr>
        <p:txBody>
          <a:bodyPr wrap="none">
            <a:spAutoFit/>
          </a:bodyPr>
          <a:lstStyle/>
          <a:p>
            <a:r>
              <a:rPr lang="fr-FR" dirty="0" smtClean="0"/>
              <a:t>autres espèces</a:t>
            </a:r>
            <a:endParaRPr lang="fr-FR" dirty="0"/>
          </a:p>
        </p:txBody>
      </p:sp>
      <p:cxnSp>
        <p:nvCxnSpPr>
          <p:cNvPr id="38" name="Connecteur droit avec flèche 37"/>
          <p:cNvCxnSpPr/>
          <p:nvPr/>
        </p:nvCxnSpPr>
        <p:spPr>
          <a:xfrm rot="5400000" flipH="1" flipV="1">
            <a:off x="2807804" y="4113076"/>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rot="16200000" flipV="1">
            <a:off x="3059832" y="4437112"/>
            <a:ext cx="936104"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rot="16200000" flipV="1">
            <a:off x="3779912" y="4005064"/>
            <a:ext cx="57606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971600" y="5373216"/>
            <a:ext cx="1966692" cy="369332"/>
          </a:xfrm>
          <a:prstGeom prst="rect">
            <a:avLst/>
          </a:prstGeom>
        </p:spPr>
        <p:txBody>
          <a:bodyPr wrap="none">
            <a:spAutoFit/>
          </a:bodyPr>
          <a:lstStyle/>
          <a:p>
            <a:r>
              <a:rPr lang="fr-FR" dirty="0" smtClean="0"/>
              <a:t>Sens de migration</a:t>
            </a:r>
            <a:endParaRPr lang="fr-FR" dirty="0"/>
          </a:p>
        </p:txBody>
      </p:sp>
      <p:cxnSp>
        <p:nvCxnSpPr>
          <p:cNvPr id="46" name="Connecteur droit 45"/>
          <p:cNvCxnSpPr/>
          <p:nvPr/>
        </p:nvCxnSpPr>
        <p:spPr>
          <a:xfrm rot="5400000" flipH="1" flipV="1">
            <a:off x="1583668" y="4761148"/>
            <a:ext cx="864096" cy="50405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dessins de tests rapides</a:t>
            </a:r>
            <a:endParaRPr lang="fr-FR" dirty="0"/>
          </a:p>
        </p:txBody>
      </p:sp>
      <p:sp>
        <p:nvSpPr>
          <p:cNvPr id="3" name="Espace réservé du contenu 2"/>
          <p:cNvSpPr>
            <a:spLocks noGrp="1"/>
          </p:cNvSpPr>
          <p:nvPr>
            <p:ph idx="1"/>
          </p:nvPr>
        </p:nvSpPr>
        <p:spPr>
          <a:xfrm>
            <a:off x="428596" y="1928802"/>
            <a:ext cx="8229600" cy="4389120"/>
          </a:xfrm>
        </p:spPr>
        <p:txBody>
          <a:bodyPr/>
          <a:lstStyle/>
          <a:p>
            <a:pPr>
              <a:buNone/>
            </a:pPr>
            <a:r>
              <a:rPr lang="fr-FR" dirty="0" smtClean="0"/>
              <a:t>         Bandelette</a:t>
            </a:r>
          </a:p>
          <a:p>
            <a:pPr>
              <a:buNone/>
            </a:pPr>
            <a:r>
              <a:rPr lang="fr-FR" dirty="0" smtClean="0"/>
              <a:t>             plage de </a:t>
            </a:r>
            <a:r>
              <a:rPr lang="fr-FR" dirty="0" smtClean="0"/>
              <a:t>dépôt de sang </a:t>
            </a:r>
            <a:endParaRPr lang="fr-FR" dirty="0" smtClean="0"/>
          </a:p>
          <a:p>
            <a:pPr>
              <a:buNone/>
            </a:pPr>
            <a:r>
              <a:rPr lang="fr-FR" dirty="0" smtClean="0"/>
              <a:t>                                      plage de lecture</a:t>
            </a:r>
            <a:endParaRPr lang="fr-FR" dirty="0"/>
          </a:p>
        </p:txBody>
      </p:sp>
      <p:cxnSp>
        <p:nvCxnSpPr>
          <p:cNvPr id="5" name="Connecteur droit 4"/>
          <p:cNvCxnSpPr/>
          <p:nvPr/>
        </p:nvCxnSpPr>
        <p:spPr>
          <a:xfrm>
            <a:off x="1714480" y="3643314"/>
            <a:ext cx="3714776" cy="71438"/>
          </a:xfrm>
          <a:prstGeom prst="line">
            <a:avLst/>
          </a:prstGeom>
        </p:spPr>
        <p:style>
          <a:lnRef idx="3">
            <a:schemeClr val="dk1"/>
          </a:lnRef>
          <a:fillRef idx="0">
            <a:schemeClr val="dk1"/>
          </a:fillRef>
          <a:effectRef idx="2">
            <a:schemeClr val="dk1"/>
          </a:effectRef>
          <a:fontRef idx="minor">
            <a:schemeClr val="tx1"/>
          </a:fontRef>
        </p:style>
      </p:cxnSp>
      <p:cxnSp>
        <p:nvCxnSpPr>
          <p:cNvPr id="7" name="Connecteur droit 6"/>
          <p:cNvCxnSpPr/>
          <p:nvPr/>
        </p:nvCxnSpPr>
        <p:spPr>
          <a:xfrm rot="5400000">
            <a:off x="1428728" y="3929066"/>
            <a:ext cx="571504" cy="1588"/>
          </a:xfrm>
          <a:prstGeom prst="line">
            <a:avLst/>
          </a:prstGeom>
        </p:spPr>
        <p:style>
          <a:lnRef idx="2">
            <a:schemeClr val="dk1"/>
          </a:lnRef>
          <a:fillRef idx="0">
            <a:schemeClr val="dk1"/>
          </a:fillRef>
          <a:effectRef idx="1">
            <a:schemeClr val="dk1"/>
          </a:effectRef>
          <a:fontRef idx="minor">
            <a:schemeClr val="tx1"/>
          </a:fontRef>
        </p:style>
      </p:cxnSp>
      <p:cxnSp>
        <p:nvCxnSpPr>
          <p:cNvPr id="9" name="Connecteur droit 8"/>
          <p:cNvCxnSpPr/>
          <p:nvPr/>
        </p:nvCxnSpPr>
        <p:spPr>
          <a:xfrm>
            <a:off x="1714480" y="4214818"/>
            <a:ext cx="3714776" cy="1588"/>
          </a:xfrm>
          <a:prstGeom prst="line">
            <a:avLst/>
          </a:prstGeom>
        </p:spPr>
        <p:style>
          <a:lnRef idx="2">
            <a:schemeClr val="dk1"/>
          </a:lnRef>
          <a:fillRef idx="0">
            <a:schemeClr val="dk1"/>
          </a:fillRef>
          <a:effectRef idx="1">
            <a:schemeClr val="dk1"/>
          </a:effectRef>
          <a:fontRef idx="minor">
            <a:schemeClr val="tx1"/>
          </a:fontRef>
        </p:style>
      </p:cxnSp>
      <p:cxnSp>
        <p:nvCxnSpPr>
          <p:cNvPr id="11" name="Connecteur droit 10"/>
          <p:cNvCxnSpPr/>
          <p:nvPr/>
        </p:nvCxnSpPr>
        <p:spPr>
          <a:xfrm>
            <a:off x="5214942" y="3714752"/>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5400000">
            <a:off x="5179223" y="3964785"/>
            <a:ext cx="500066" cy="1588"/>
          </a:xfrm>
          <a:prstGeom prst="line">
            <a:avLst/>
          </a:prstGeom>
        </p:spPr>
        <p:style>
          <a:lnRef idx="2">
            <a:schemeClr val="dk1"/>
          </a:lnRef>
          <a:fillRef idx="0">
            <a:schemeClr val="dk1"/>
          </a:fillRef>
          <a:effectRef idx="1">
            <a:schemeClr val="dk1"/>
          </a:effectRef>
          <a:fontRef idx="minor">
            <a:schemeClr val="tx1"/>
          </a:fontRef>
        </p:style>
      </p:cxnSp>
      <p:cxnSp>
        <p:nvCxnSpPr>
          <p:cNvPr id="15" name="Connecteur droit 14"/>
          <p:cNvCxnSpPr/>
          <p:nvPr/>
        </p:nvCxnSpPr>
        <p:spPr>
          <a:xfrm>
            <a:off x="5286380" y="421481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rot="5400000">
            <a:off x="2821769" y="3964785"/>
            <a:ext cx="500066" cy="1588"/>
          </a:xfrm>
          <a:prstGeom prst="line">
            <a:avLst/>
          </a:prstGeom>
        </p:spPr>
        <p:style>
          <a:lnRef idx="2">
            <a:schemeClr val="dk1"/>
          </a:lnRef>
          <a:fillRef idx="0">
            <a:schemeClr val="dk1"/>
          </a:fillRef>
          <a:effectRef idx="1">
            <a:schemeClr val="dk1"/>
          </a:effectRef>
          <a:fontRef idx="minor">
            <a:schemeClr val="tx1"/>
          </a:fontRef>
        </p:style>
      </p:cxnSp>
      <p:cxnSp>
        <p:nvCxnSpPr>
          <p:cNvPr id="19" name="Connecteur droit 18"/>
          <p:cNvCxnSpPr/>
          <p:nvPr/>
        </p:nvCxnSpPr>
        <p:spPr>
          <a:xfrm rot="5400000">
            <a:off x="4071934" y="3929066"/>
            <a:ext cx="428628" cy="1588"/>
          </a:xfrm>
          <a:prstGeom prst="line">
            <a:avLst/>
          </a:prstGeom>
        </p:spPr>
        <p:style>
          <a:lnRef idx="3">
            <a:schemeClr val="dk1"/>
          </a:lnRef>
          <a:fillRef idx="0">
            <a:schemeClr val="dk1"/>
          </a:fillRef>
          <a:effectRef idx="2">
            <a:schemeClr val="dk1"/>
          </a:effectRef>
          <a:fontRef idx="minor">
            <a:schemeClr val="tx1"/>
          </a:fontRef>
        </p:style>
      </p:cxnSp>
      <p:cxnSp>
        <p:nvCxnSpPr>
          <p:cNvPr id="23" name="Connecteur droit 22"/>
          <p:cNvCxnSpPr/>
          <p:nvPr/>
        </p:nvCxnSpPr>
        <p:spPr>
          <a:xfrm rot="5400000">
            <a:off x="3751257" y="3963991"/>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rot="5400000">
            <a:off x="2928926" y="3929066"/>
            <a:ext cx="57150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rot="16200000" flipH="1">
            <a:off x="1428728" y="3214686"/>
            <a:ext cx="92869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rot="5400000">
            <a:off x="3428992" y="3286124"/>
            <a:ext cx="571504" cy="42862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3" name="Flèche droite 32"/>
          <p:cNvSpPr/>
          <p:nvPr/>
        </p:nvSpPr>
        <p:spPr>
          <a:xfrm>
            <a:off x="1714480" y="4643446"/>
            <a:ext cx="164307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space réservé du pied de page 17"/>
          <p:cNvSpPr>
            <a:spLocks noGrp="1"/>
          </p:cNvSpPr>
          <p:nvPr>
            <p:ph type="ftr" sz="quarter" idx="11"/>
          </p:nvPr>
        </p:nvSpPr>
        <p:spPr/>
        <p:txBody>
          <a:bodyPr/>
          <a:lstStyle/>
          <a:p>
            <a:r>
              <a:rPr lang="fr-FR" smtClean="0"/>
              <a:t>M. Kouamé Tiémélé expert formateur en délégation biomédicale</a:t>
            </a:r>
            <a:endParaRPr lang="fr-FR"/>
          </a:p>
        </p:txBody>
      </p:sp>
      <p:cxnSp>
        <p:nvCxnSpPr>
          <p:cNvPr id="21" name="Connecteur droit 20"/>
          <p:cNvCxnSpPr/>
          <p:nvPr/>
        </p:nvCxnSpPr>
        <p:spPr>
          <a:xfrm rot="5400000">
            <a:off x="3455876" y="3969060"/>
            <a:ext cx="50405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suspensions</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                 flacon            plaque</a:t>
            </a:r>
            <a:endParaRPr lang="fr-FR" dirty="0"/>
          </a:p>
        </p:txBody>
      </p:sp>
      <p:cxnSp>
        <p:nvCxnSpPr>
          <p:cNvPr id="5" name="Connecteur en angle 4"/>
          <p:cNvCxnSpPr/>
          <p:nvPr/>
        </p:nvCxnSpPr>
        <p:spPr>
          <a:xfrm rot="5400000">
            <a:off x="714348" y="2857496"/>
            <a:ext cx="1285884" cy="142876"/>
          </a:xfrm>
          <a:prstGeom prst="bentConnector3">
            <a:avLst>
              <a:gd name="adj1" fmla="val 30970"/>
            </a:avLst>
          </a:prstGeom>
        </p:spPr>
        <p:style>
          <a:lnRef idx="1">
            <a:schemeClr val="accent1"/>
          </a:lnRef>
          <a:fillRef idx="0">
            <a:schemeClr val="accent1"/>
          </a:fillRef>
          <a:effectRef idx="0">
            <a:schemeClr val="accent1"/>
          </a:effectRef>
          <a:fontRef idx="minor">
            <a:schemeClr val="tx1"/>
          </a:fontRef>
        </p:style>
      </p:cxnSp>
      <p:cxnSp>
        <p:nvCxnSpPr>
          <p:cNvPr id="8" name="Connecteur en angle 7"/>
          <p:cNvCxnSpPr/>
          <p:nvPr/>
        </p:nvCxnSpPr>
        <p:spPr>
          <a:xfrm rot="16200000" flipH="1">
            <a:off x="1357290" y="2643182"/>
            <a:ext cx="1000132" cy="14287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rot="5400000">
            <a:off x="1750199" y="3393281"/>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1285852" y="3571876"/>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285852" y="3143248"/>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rot="5400000">
            <a:off x="1357290" y="2285992"/>
            <a:ext cx="142876"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Arc 21"/>
          <p:cNvSpPr/>
          <p:nvPr/>
        </p:nvSpPr>
        <p:spPr>
          <a:xfrm rot="12711559" flipV="1">
            <a:off x="1357290" y="2285991"/>
            <a:ext cx="357190"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24" name="Connecteur droit 23"/>
          <p:cNvCxnSpPr>
            <a:stCxn id="22" idx="2"/>
          </p:cNvCxnSpPr>
          <p:nvPr/>
        </p:nvCxnSpPr>
        <p:spPr>
          <a:xfrm rot="5400000" flipH="1" flipV="1">
            <a:off x="1585043" y="2013707"/>
            <a:ext cx="28" cy="4017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rot="5400000">
            <a:off x="2928926" y="3286124"/>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3357554" y="2928934"/>
            <a:ext cx="235745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3286116" y="3643314"/>
            <a:ext cx="242889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rot="5400000">
            <a:off x="5394331" y="3321843"/>
            <a:ext cx="642148" cy="794"/>
          </a:xfrm>
          <a:prstGeom prst="line">
            <a:avLst/>
          </a:prstGeom>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3571868" y="3214686"/>
            <a:ext cx="428628"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p:cNvSpPr/>
          <p:nvPr/>
        </p:nvSpPr>
        <p:spPr>
          <a:xfrm flipV="1">
            <a:off x="4286248" y="3286124"/>
            <a:ext cx="428628"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space réservé du pied de page 17"/>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Résultats </a:t>
            </a:r>
            <a:endParaRPr lang="fr-FR" dirty="0"/>
          </a:p>
        </p:txBody>
      </p:sp>
      <p:sp>
        <p:nvSpPr>
          <p:cNvPr id="3" name="Espace réservé du contenu 2"/>
          <p:cNvSpPr>
            <a:spLocks noGrp="1"/>
          </p:cNvSpPr>
          <p:nvPr>
            <p:ph idx="1"/>
          </p:nvPr>
        </p:nvSpPr>
        <p:spPr/>
        <p:txBody>
          <a:bodyPr/>
          <a:lstStyle/>
          <a:p>
            <a:r>
              <a:rPr lang="fr-FR" dirty="0" smtClean="0"/>
              <a:t>Tests qualitatifs</a:t>
            </a:r>
          </a:p>
          <a:p>
            <a:pPr>
              <a:buNone/>
            </a:pPr>
            <a:r>
              <a:rPr lang="fr-FR" sz="1400" dirty="0" smtClean="0"/>
              <a:t>Densités</a:t>
            </a:r>
          </a:p>
          <a:p>
            <a:pPr>
              <a:buNone/>
            </a:pPr>
            <a:r>
              <a:rPr lang="fr-FR" sz="1400" dirty="0" smtClean="0"/>
              <a:t>( unité/volume)</a:t>
            </a:r>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a:buNone/>
            </a:pPr>
            <a:r>
              <a:rPr lang="fr-FR" sz="1400" dirty="0" smtClean="0"/>
              <a:t>Seuil                                                                                             </a:t>
            </a:r>
          </a:p>
          <a:p>
            <a:pPr>
              <a:buNone/>
            </a:pPr>
            <a:endParaRPr lang="fr-FR" sz="1400" dirty="0" smtClean="0"/>
          </a:p>
          <a:p>
            <a:pPr>
              <a:buNone/>
            </a:pPr>
            <a:endParaRPr lang="fr-FR" sz="1400" dirty="0" smtClean="0"/>
          </a:p>
          <a:p>
            <a:pPr>
              <a:buNone/>
            </a:pPr>
            <a:r>
              <a:rPr lang="fr-FR" sz="1400" dirty="0" smtClean="0"/>
              <a:t>                                                                                                      Temps</a:t>
            </a:r>
          </a:p>
        </p:txBody>
      </p:sp>
      <p:cxnSp>
        <p:nvCxnSpPr>
          <p:cNvPr id="5" name="Connecteur droit 4"/>
          <p:cNvCxnSpPr/>
          <p:nvPr/>
        </p:nvCxnSpPr>
        <p:spPr>
          <a:xfrm rot="5400000">
            <a:off x="107125" y="4179099"/>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1285852" y="5357826"/>
            <a:ext cx="46434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rot="5400000" flipH="1" flipV="1">
            <a:off x="1215208" y="3071016"/>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5857884" y="5357826"/>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5400000">
            <a:off x="2143108" y="5357826"/>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rot="5400000">
            <a:off x="3428992" y="5429264"/>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rot="5400000">
            <a:off x="4893471" y="532210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1214414" y="4786322"/>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1214414" y="421481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1214414" y="3714752"/>
            <a:ext cx="142876"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Organigramme : Processus 25"/>
          <p:cNvSpPr/>
          <p:nvPr/>
        </p:nvSpPr>
        <p:spPr>
          <a:xfrm>
            <a:off x="2285984" y="3714752"/>
            <a:ext cx="3429024" cy="114300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u pied de page 14"/>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VI-Résultats</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Tests quantitatifs</a:t>
            </a:r>
          </a:p>
          <a:p>
            <a:pPr>
              <a:buNone/>
            </a:pPr>
            <a:endParaRPr lang="fr-FR" dirty="0" smtClean="0"/>
          </a:p>
          <a:p>
            <a:pPr>
              <a:buNone/>
            </a:pPr>
            <a:r>
              <a:rPr lang="fr-FR" sz="1800" dirty="0" smtClean="0"/>
              <a:t>Titres</a:t>
            </a:r>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a:buNone/>
            </a:pPr>
            <a:r>
              <a:rPr lang="fr-FR" sz="1400" dirty="0" smtClean="0"/>
              <a:t>                                                                                                                        H</a:t>
            </a:r>
          </a:p>
          <a:p>
            <a:pPr>
              <a:buNone/>
            </a:pPr>
            <a:endParaRPr lang="fr-FR" sz="1400" dirty="0" smtClean="0"/>
          </a:p>
          <a:p>
            <a:pPr>
              <a:buNone/>
            </a:pPr>
            <a:endParaRPr lang="fr-FR" sz="1400" dirty="0" smtClean="0"/>
          </a:p>
          <a:p>
            <a:pPr>
              <a:buNone/>
            </a:pPr>
            <a:r>
              <a:rPr lang="fr-FR" sz="1400" dirty="0" smtClean="0"/>
              <a:t>                                                                                                           O</a:t>
            </a:r>
          </a:p>
          <a:p>
            <a:pPr>
              <a:buNone/>
            </a:pPr>
            <a:r>
              <a:rPr lang="fr-FR" sz="1400" dirty="0" smtClean="0"/>
              <a:t>                                                                                                                                            </a:t>
            </a:r>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a:buNone/>
            </a:pPr>
            <a:r>
              <a:rPr lang="fr-FR" sz="1400" dirty="0" smtClean="0"/>
              <a:t>                                       </a:t>
            </a:r>
            <a:r>
              <a:rPr lang="fr-FR" sz="2000" dirty="0" smtClean="0"/>
              <a:t>1                        2</a:t>
            </a:r>
            <a:endParaRPr lang="fr-FR" sz="1400" dirty="0" smtClean="0"/>
          </a:p>
          <a:p>
            <a:pPr>
              <a:buNone/>
            </a:pPr>
            <a:endParaRPr lang="fr-FR" sz="1400" dirty="0" smtClean="0"/>
          </a:p>
          <a:p>
            <a:pPr>
              <a:buNone/>
            </a:pPr>
            <a:r>
              <a:rPr lang="fr-FR" sz="2100" dirty="0" smtClean="0"/>
              <a:t>                                                                                                                        Temps</a:t>
            </a:r>
          </a:p>
          <a:p>
            <a:pPr>
              <a:buNone/>
            </a:pPr>
            <a:endParaRPr lang="fr-FR" sz="1400" dirty="0" smtClean="0"/>
          </a:p>
          <a:p>
            <a:pPr>
              <a:buNone/>
            </a:pPr>
            <a:r>
              <a:rPr lang="fr-FR" sz="1400" dirty="0" smtClean="0"/>
              <a:t>                                                                                                                                                                      </a:t>
            </a:r>
          </a:p>
        </p:txBody>
      </p:sp>
      <p:cxnSp>
        <p:nvCxnSpPr>
          <p:cNvPr id="9" name="Connecteur droit 8"/>
          <p:cNvCxnSpPr/>
          <p:nvPr/>
        </p:nvCxnSpPr>
        <p:spPr>
          <a:xfrm rot="5400000">
            <a:off x="-142908" y="4071942"/>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1142976" y="5429264"/>
            <a:ext cx="571504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5400000" flipH="1" flipV="1">
            <a:off x="1071538" y="2714620"/>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6858016" y="5500702"/>
            <a:ext cx="171451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Forme libre 21"/>
          <p:cNvSpPr/>
          <p:nvPr/>
        </p:nvSpPr>
        <p:spPr>
          <a:xfrm>
            <a:off x="2073499" y="4155583"/>
            <a:ext cx="5190186" cy="1279302"/>
          </a:xfrm>
          <a:custGeom>
            <a:avLst/>
            <a:gdLst>
              <a:gd name="connsiteX0" fmla="*/ 0 w 5190186"/>
              <a:gd name="connsiteY0" fmla="*/ 1279302 h 1279302"/>
              <a:gd name="connsiteX1" fmla="*/ 1390918 w 5190186"/>
              <a:gd name="connsiteY1" fmla="*/ 145961 h 1279302"/>
              <a:gd name="connsiteX2" fmla="*/ 3554569 w 5190186"/>
              <a:gd name="connsiteY2" fmla="*/ 403538 h 1279302"/>
              <a:gd name="connsiteX3" fmla="*/ 5190186 w 5190186"/>
              <a:gd name="connsiteY3" fmla="*/ 1111876 h 1279302"/>
              <a:gd name="connsiteX4" fmla="*/ 5190186 w 5190186"/>
              <a:gd name="connsiteY4" fmla="*/ 1111876 h 1279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90186" h="1279302">
                <a:moveTo>
                  <a:pt x="0" y="1279302"/>
                </a:moveTo>
                <a:cubicBezTo>
                  <a:pt x="399245" y="785612"/>
                  <a:pt x="798490" y="291922"/>
                  <a:pt x="1390918" y="145961"/>
                </a:cubicBezTo>
                <a:cubicBezTo>
                  <a:pt x="1983346" y="0"/>
                  <a:pt x="2921358" y="242552"/>
                  <a:pt x="3554569" y="403538"/>
                </a:cubicBezTo>
                <a:cubicBezTo>
                  <a:pt x="4187780" y="564524"/>
                  <a:pt x="5190186" y="1111876"/>
                  <a:pt x="5190186" y="1111876"/>
                </a:cubicBezTo>
                <a:lnTo>
                  <a:pt x="5190186" y="1111876"/>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3" name="Forme libre 22"/>
          <p:cNvSpPr/>
          <p:nvPr/>
        </p:nvSpPr>
        <p:spPr>
          <a:xfrm>
            <a:off x="3232597" y="3674771"/>
            <a:ext cx="5473521" cy="1785871"/>
          </a:xfrm>
          <a:custGeom>
            <a:avLst/>
            <a:gdLst>
              <a:gd name="connsiteX0" fmla="*/ 0 w 5473521"/>
              <a:gd name="connsiteY0" fmla="*/ 1785871 h 1785871"/>
              <a:gd name="connsiteX1" fmla="*/ 1120462 w 5473521"/>
              <a:gd name="connsiteY1" fmla="*/ 240406 h 1785871"/>
              <a:gd name="connsiteX2" fmla="*/ 4468969 w 5473521"/>
              <a:gd name="connsiteY2" fmla="*/ 343437 h 1785871"/>
              <a:gd name="connsiteX3" fmla="*/ 5473521 w 5473521"/>
              <a:gd name="connsiteY3" fmla="*/ 613894 h 1785871"/>
              <a:gd name="connsiteX4" fmla="*/ 5473521 w 5473521"/>
              <a:gd name="connsiteY4" fmla="*/ 613894 h 17858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3521" h="1785871">
                <a:moveTo>
                  <a:pt x="0" y="1785871"/>
                </a:moveTo>
                <a:cubicBezTo>
                  <a:pt x="187817" y="1133341"/>
                  <a:pt x="375634" y="480812"/>
                  <a:pt x="1120462" y="240406"/>
                </a:cubicBezTo>
                <a:cubicBezTo>
                  <a:pt x="1865290" y="0"/>
                  <a:pt x="3743459" y="281189"/>
                  <a:pt x="4468969" y="343437"/>
                </a:cubicBezTo>
                <a:cubicBezTo>
                  <a:pt x="5194479" y="405685"/>
                  <a:pt x="5473521" y="613894"/>
                  <a:pt x="5473521" y="613894"/>
                </a:cubicBezTo>
                <a:lnTo>
                  <a:pt x="5473521" y="613894"/>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Espace réservé du pied de page 9"/>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VII- Inconvénients</a:t>
            </a:r>
            <a:endParaRPr lang="fr-FR" dirty="0"/>
          </a:p>
        </p:txBody>
      </p:sp>
      <p:sp>
        <p:nvSpPr>
          <p:cNvPr id="3" name="Espace réservé du contenu 2"/>
          <p:cNvSpPr>
            <a:spLocks noGrp="1"/>
          </p:cNvSpPr>
          <p:nvPr>
            <p:ph idx="1"/>
          </p:nvPr>
        </p:nvSpPr>
        <p:spPr/>
        <p:txBody>
          <a:bodyPr/>
          <a:lstStyle/>
          <a:p>
            <a:pPr>
              <a:buNone/>
            </a:pPr>
            <a:r>
              <a:rPr lang="fr-FR" dirty="0" smtClean="0"/>
              <a:t> - Limites importantes (résultats qualitatifs)</a:t>
            </a:r>
          </a:p>
          <a:p>
            <a:pPr>
              <a:buNone/>
            </a:pPr>
            <a:endParaRPr lang="fr-FR" dirty="0" smtClean="0"/>
          </a:p>
          <a:p>
            <a:pPr>
              <a:buNone/>
            </a:pPr>
            <a:r>
              <a:rPr lang="fr-FR" dirty="0"/>
              <a:t> </a:t>
            </a:r>
            <a:r>
              <a:rPr lang="fr-FR" dirty="0" smtClean="0"/>
              <a:t>- Sensibilité élevée,</a:t>
            </a:r>
          </a:p>
          <a:p>
            <a:pPr>
              <a:buNone/>
            </a:pPr>
            <a:r>
              <a:rPr lang="fr-FR" dirty="0" smtClean="0"/>
              <a:t>-  Fenêtre d’inactivité</a:t>
            </a:r>
          </a:p>
          <a:p>
            <a:pPr>
              <a:buNone/>
            </a:pPr>
            <a:endParaRPr lang="fr-FR" dirty="0" smtClean="0"/>
          </a:p>
          <a:p>
            <a:pPr>
              <a:buNone/>
            </a:pPr>
            <a:endParaRPr lang="fr-FR" dirty="0" smtClean="0"/>
          </a:p>
          <a:p>
            <a:pPr>
              <a:buNone/>
            </a:pP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VIII- Avantages</a:t>
            </a:r>
            <a:endParaRPr lang="fr-FR" dirty="0"/>
          </a:p>
        </p:txBody>
      </p:sp>
      <p:sp>
        <p:nvSpPr>
          <p:cNvPr id="3" name="Espace réservé du contenu 2"/>
          <p:cNvSpPr>
            <a:spLocks noGrp="1"/>
          </p:cNvSpPr>
          <p:nvPr>
            <p:ph idx="1"/>
          </p:nvPr>
        </p:nvSpPr>
        <p:spPr/>
        <p:txBody>
          <a:bodyPr/>
          <a:lstStyle/>
          <a:p>
            <a:pPr>
              <a:buNone/>
            </a:pPr>
            <a:endParaRPr lang="fr-FR" dirty="0" smtClean="0"/>
          </a:p>
          <a:p>
            <a:pPr>
              <a:buFontTx/>
              <a:buChar char="-"/>
            </a:pPr>
            <a:r>
              <a:rPr lang="fr-FR" dirty="0" smtClean="0"/>
              <a:t>Résultats rapides,</a:t>
            </a:r>
          </a:p>
          <a:p>
            <a:pPr>
              <a:buFontTx/>
              <a:buChar char="-"/>
            </a:pPr>
            <a:r>
              <a:rPr lang="fr-FR" dirty="0" smtClean="0"/>
              <a:t>Moindre coût,</a:t>
            </a:r>
          </a:p>
          <a:p>
            <a:pPr>
              <a:buFontTx/>
              <a:buChar char="-"/>
            </a:pPr>
            <a:r>
              <a:rPr lang="fr-FR" dirty="0" smtClean="0"/>
              <a:t>Conservation facile non exigeante,</a:t>
            </a:r>
          </a:p>
          <a:p>
            <a:pPr>
              <a:buFontTx/>
              <a:buChar char="-"/>
            </a:pPr>
            <a:r>
              <a:rPr lang="fr-FR" dirty="0" smtClean="0"/>
              <a:t>Réalisation possible en tout lieu. </a:t>
            </a:r>
          </a:p>
          <a:p>
            <a:pPr>
              <a:buFontTx/>
              <a:buChar char="-"/>
            </a:pPr>
            <a:r>
              <a:rPr lang="fr-FR" dirty="0" smtClean="0"/>
              <a:t>Économiques</a:t>
            </a:r>
          </a:p>
          <a:p>
            <a:pPr>
              <a:buFontTx/>
              <a:buChar char="-"/>
            </a:pPr>
            <a:r>
              <a:rPr lang="fr-FR" dirty="0" smtClean="0"/>
              <a:t>Réalisation facile</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IX- perspectives</a:t>
            </a:r>
            <a:endParaRPr lang="fr-FR" dirty="0"/>
          </a:p>
        </p:txBody>
      </p:sp>
      <p:sp>
        <p:nvSpPr>
          <p:cNvPr id="3" name="Espace réservé du contenu 2"/>
          <p:cNvSpPr>
            <a:spLocks noGrp="1"/>
          </p:cNvSpPr>
          <p:nvPr>
            <p:ph idx="1"/>
          </p:nvPr>
        </p:nvSpPr>
        <p:spPr/>
        <p:txBody>
          <a:bodyPr/>
          <a:lstStyle/>
          <a:p>
            <a:pPr>
              <a:buFontTx/>
              <a:buChar char="-"/>
            </a:pPr>
            <a:r>
              <a:rPr lang="fr-FR" dirty="0" smtClean="0"/>
              <a:t>Extension de leur utilisation à tous les personnels de santé après une formation d’une semaine.</a:t>
            </a:r>
          </a:p>
          <a:p>
            <a:pPr>
              <a:buFontTx/>
              <a:buChar char="-"/>
            </a:pPr>
            <a:r>
              <a:rPr lang="fr-FR" dirty="0" smtClean="0"/>
              <a:t>Insertion des modules de formation sur  les tests rapides à l’école des Infirmiers et Sages-femmes</a:t>
            </a:r>
          </a:p>
          <a:p>
            <a:pPr>
              <a:buNone/>
            </a:pP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Intérêts au laboratoire</a:t>
            </a:r>
            <a:endParaRPr lang="fr-FR" dirty="0"/>
          </a:p>
        </p:txBody>
      </p:sp>
      <p:sp>
        <p:nvSpPr>
          <p:cNvPr id="3" name="Espace réservé du contenu 2"/>
          <p:cNvSpPr>
            <a:spLocks noGrp="1"/>
          </p:cNvSpPr>
          <p:nvPr>
            <p:ph idx="1"/>
          </p:nvPr>
        </p:nvSpPr>
        <p:spPr/>
        <p:txBody>
          <a:bodyPr/>
          <a:lstStyle/>
          <a:p>
            <a:pPr>
              <a:buNone/>
            </a:pPr>
            <a:endParaRPr lang="fr-FR" dirty="0" smtClean="0"/>
          </a:p>
          <a:p>
            <a:pPr>
              <a:buFontTx/>
              <a:buChar char="-"/>
            </a:pPr>
            <a:r>
              <a:rPr lang="fr-FR" dirty="0" smtClean="0"/>
              <a:t>Traitement des urgences</a:t>
            </a:r>
          </a:p>
          <a:p>
            <a:pPr>
              <a:buFontTx/>
              <a:buChar char="-"/>
            </a:pPr>
            <a:r>
              <a:rPr lang="fr-FR" dirty="0" smtClean="0"/>
              <a:t>Économiques et financiers</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Intérêts de l’extension</a:t>
            </a:r>
            <a:endParaRPr lang="fr-FR" dirty="0"/>
          </a:p>
        </p:txBody>
      </p:sp>
      <p:sp>
        <p:nvSpPr>
          <p:cNvPr id="3" name="Espace réservé du contenu 2"/>
          <p:cNvSpPr>
            <a:spLocks noGrp="1"/>
          </p:cNvSpPr>
          <p:nvPr>
            <p:ph idx="1"/>
          </p:nvPr>
        </p:nvSpPr>
        <p:spPr/>
        <p:txBody>
          <a:bodyPr/>
          <a:lstStyle/>
          <a:p>
            <a:pPr>
              <a:buNone/>
            </a:pPr>
            <a:r>
              <a:rPr lang="fr-FR" dirty="0" smtClean="0"/>
              <a:t> </a:t>
            </a:r>
          </a:p>
          <a:p>
            <a:pPr>
              <a:buFontTx/>
              <a:buChar char="-"/>
            </a:pPr>
            <a:r>
              <a:rPr lang="fr-FR" dirty="0" smtClean="0"/>
              <a:t>Diagnostics soutenus dans les infirmeries de l’intérieur,</a:t>
            </a:r>
          </a:p>
          <a:p>
            <a:pPr>
              <a:buFontTx/>
              <a:buChar char="-"/>
            </a:pPr>
            <a:r>
              <a:rPr lang="fr-FR" dirty="0" smtClean="0"/>
              <a:t>Prise en charge en diagnostics biologiques des habitants des villages et campements.</a:t>
            </a:r>
          </a:p>
          <a:p>
            <a:pPr>
              <a:buFontTx/>
              <a:buChar char="-"/>
            </a:pPr>
            <a:r>
              <a:rPr lang="fr-FR" dirty="0" smtClean="0"/>
              <a:t>Dépistage de masse </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GENERALITES</a:t>
            </a:r>
            <a:endParaRPr lang="fr-FR" dirty="0"/>
          </a:p>
        </p:txBody>
      </p:sp>
      <p:sp>
        <p:nvSpPr>
          <p:cNvPr id="3" name="Espace réservé du contenu 2"/>
          <p:cNvSpPr>
            <a:spLocks noGrp="1"/>
          </p:cNvSpPr>
          <p:nvPr>
            <p:ph idx="1"/>
          </p:nvPr>
        </p:nvSpPr>
        <p:spPr/>
        <p:txBody>
          <a:bodyPr/>
          <a:lstStyle/>
          <a:p>
            <a:pPr>
              <a:buNone/>
            </a:pPr>
            <a:r>
              <a:rPr lang="fr-FR" dirty="0" smtClean="0"/>
              <a:t>I- Historique</a:t>
            </a:r>
          </a:p>
          <a:p>
            <a:pPr algn="just">
              <a:buNone/>
            </a:pPr>
            <a:r>
              <a:rPr lang="fr-FR" dirty="0" smtClean="0"/>
              <a:t>L’avènement des tests rapides date de très longtemps.</a:t>
            </a:r>
          </a:p>
          <a:p>
            <a:pPr algn="just">
              <a:buNone/>
            </a:pPr>
            <a:r>
              <a:rPr lang="fr-FR" dirty="0" smtClean="0"/>
              <a:t>La chimie sèche a été le précurseur de ces tests.</a:t>
            </a:r>
          </a:p>
          <a:p>
            <a:pPr algn="just">
              <a:buNone/>
            </a:pPr>
            <a:r>
              <a:rPr lang="fr-FR" dirty="0" smtClean="0"/>
              <a:t>Les bandelettes étaient utilisées en milieu médical pour la recherche d’albumine et le sucre dans les urines. A la police, l’alcotest, les tests  anti-dopage, … étaient pratiqués dans les commissariats. Grace au développement  de l’immunologie technique avec le souci des hommes de réduire le temps d’attente des résultats, le choix des tests rapides devint un impératif.</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Les tests rapides deviennent de plus en plus incontournables pour des résultats en temps record.</a:t>
            </a:r>
          </a:p>
          <a:p>
            <a:pPr>
              <a:buNone/>
            </a:pPr>
            <a:r>
              <a:rPr lang="fr-FR" dirty="0" smtClean="0"/>
              <a:t>Leur performance et leur fiabilité sont de plus en plus prouvées par des études telles celles en cours en France qui couvrira la période 2008-2010.</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Merci pour votre attention</a:t>
            </a:r>
            <a:endParaRPr lang="fr-FR" dirty="0"/>
          </a:p>
        </p:txBody>
      </p:sp>
      <p:sp>
        <p:nvSpPr>
          <p:cNvPr id="3" name="Espace réservé du pied de page 2"/>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GENERALITES</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Le SIDA a convaincu les plus sceptiques quand à l’utilisation des tests rapides pour réduire le temps d’attente des résultats et atteindre les populations les plus lointaines. Selon </a:t>
            </a:r>
            <a:r>
              <a:rPr lang="fr-FR" dirty="0" err="1" smtClean="0"/>
              <a:t>Zosimo</a:t>
            </a:r>
            <a:r>
              <a:rPr lang="fr-FR" dirty="0" smtClean="0"/>
              <a:t> </a:t>
            </a:r>
            <a:r>
              <a:rPr lang="fr-FR" dirty="0" err="1" smtClean="0"/>
              <a:t>Landolfo</a:t>
            </a:r>
            <a:r>
              <a:rPr lang="fr-FR" dirty="0" smtClean="0"/>
              <a:t>, en Norvège 99 % des médecins généralistes effectuent des analyses médicales rapides en cabinet. Les tests rapides entrent dans le dispositif médical de diagnostic en 1998 avec la Directive 98/79/CE</a:t>
            </a:r>
          </a:p>
          <a:p>
            <a:pPr>
              <a:buNone/>
            </a:pPr>
            <a:r>
              <a:rPr lang="fr-FR" dirty="0" smtClean="0"/>
              <a:t>Ainsi, en France, depuis le 17 octobre 2008 l’ANRS a lancé une étude dans 3 villes(Paris, Lille, Montpellier) pour valider l’usage des tests rapides.</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II-1 Définition1</a:t>
            </a:r>
            <a:endParaRPr lang="fr-FR" dirty="0"/>
          </a:p>
        </p:txBody>
      </p:sp>
      <p:sp>
        <p:nvSpPr>
          <p:cNvPr id="3" name="Espace réservé du contenu 2"/>
          <p:cNvSpPr>
            <a:spLocks noGrp="1"/>
          </p:cNvSpPr>
          <p:nvPr>
            <p:ph idx="1"/>
          </p:nvPr>
        </p:nvSpPr>
        <p:spPr/>
        <p:txBody>
          <a:bodyPr/>
          <a:lstStyle/>
          <a:p>
            <a:pPr>
              <a:buNone/>
            </a:pPr>
            <a:r>
              <a:rPr lang="fr-FR" dirty="0" smtClean="0"/>
              <a:t>Un test rapide est un test qui se réalise en un temps relativement court  en moins de 30 mn.</a:t>
            </a:r>
          </a:p>
          <a:p>
            <a:pPr>
              <a:buNone/>
            </a:pPr>
            <a:r>
              <a:rPr lang="fr-FR" dirty="0" smtClean="0"/>
              <a:t>La plupart de ces tests se font entre 5 et 15 mn.</a:t>
            </a:r>
          </a:p>
          <a:p>
            <a:pPr>
              <a:buNone/>
            </a:pPr>
            <a:r>
              <a:rPr lang="fr-FR" dirty="0" smtClean="0"/>
              <a:t>Ils sont de réalisation facile avec moins de matériels techniques.</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II-1 Définition 2</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L'appellation </a:t>
            </a:r>
            <a:r>
              <a:rPr lang="fr-FR" b="1" dirty="0" smtClean="0"/>
              <a:t>tests médicaux rapides</a:t>
            </a:r>
            <a:r>
              <a:rPr lang="fr-FR" dirty="0" smtClean="0"/>
              <a:t> regroupe tous les tests sous forme de bandelettes ou de cassettes (parfois appelées </a:t>
            </a:r>
            <a:r>
              <a:rPr lang="fr-FR" i="1" dirty="0" smtClean="0"/>
              <a:t>savonnettes</a:t>
            </a:r>
            <a:r>
              <a:rPr lang="fr-FR" dirty="0" smtClean="0"/>
              <a:t>) qui donnent des résultats en quelques minutes. Ces tests sont principalement utilisés par les hôpitaux, les laboratoires et le secteur médical en général, cependant on note une tendance au développement dans d’autres secteurs en France (police, prison, etc.) Les tests rapides les plus connus et les plus utilisés en Europe sont les tests de grossesse, les tests d’alcoolémie et les tests VIH. (Définition Web).</a:t>
            </a:r>
          </a:p>
          <a:p>
            <a:pPr>
              <a:buNone/>
            </a:pP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1428760"/>
          </a:xfrm>
        </p:spPr>
        <p:txBody>
          <a:bodyPr>
            <a:normAutofit fontScale="90000"/>
          </a:bodyPr>
          <a:lstStyle/>
          <a:p>
            <a:r>
              <a:rPr lang="fr-FR" dirty="0" smtClean="0"/>
              <a:t>II-2 Définition du laboratoire moderne</a:t>
            </a:r>
            <a:endParaRPr lang="fr-FR" dirty="0"/>
          </a:p>
        </p:txBody>
      </p:sp>
      <p:sp>
        <p:nvSpPr>
          <p:cNvPr id="3" name="Espace réservé du contenu 2"/>
          <p:cNvSpPr>
            <a:spLocks noGrp="1"/>
          </p:cNvSpPr>
          <p:nvPr>
            <p:ph idx="1"/>
          </p:nvPr>
        </p:nvSpPr>
        <p:spPr/>
        <p:txBody>
          <a:bodyPr/>
          <a:lstStyle/>
          <a:p>
            <a:pPr>
              <a:buNone/>
            </a:pPr>
            <a:r>
              <a:rPr lang="fr-FR" dirty="0" smtClean="0"/>
              <a:t>Un laboratoire est dit moderne lorsqu’il est: </a:t>
            </a:r>
          </a:p>
          <a:p>
            <a:pPr>
              <a:buFontTx/>
              <a:buChar char="-"/>
            </a:pPr>
            <a:r>
              <a:rPr lang="fr-FR" dirty="0" smtClean="0"/>
              <a:t>équipé de matériels à la pointe,</a:t>
            </a:r>
          </a:p>
          <a:p>
            <a:pPr>
              <a:buFontTx/>
              <a:buChar char="-"/>
            </a:pPr>
            <a:r>
              <a:rPr lang="fr-FR" dirty="0" smtClean="0"/>
              <a:t>Capable de prendre en charge le diagnostic des pathologies du moment.</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II-3 différents types de tests</a:t>
            </a:r>
            <a:endParaRPr lang="fr-FR" dirty="0"/>
          </a:p>
        </p:txBody>
      </p:sp>
      <p:sp>
        <p:nvSpPr>
          <p:cNvPr id="3" name="Espace réservé du contenu 2"/>
          <p:cNvSpPr>
            <a:spLocks noGrp="1"/>
          </p:cNvSpPr>
          <p:nvPr>
            <p:ph idx="1"/>
          </p:nvPr>
        </p:nvSpPr>
        <p:spPr/>
        <p:txBody>
          <a:bodyPr/>
          <a:lstStyle/>
          <a:p>
            <a:pPr>
              <a:buFontTx/>
              <a:buChar char="-"/>
            </a:pPr>
            <a:r>
              <a:rPr lang="fr-FR" dirty="0" smtClean="0"/>
              <a:t>Cassettes ou savonnettes,</a:t>
            </a:r>
          </a:p>
          <a:p>
            <a:pPr>
              <a:buFontTx/>
              <a:buChar char="-"/>
            </a:pPr>
            <a:r>
              <a:rPr lang="fr-FR" dirty="0" smtClean="0"/>
              <a:t>Bandelettes,</a:t>
            </a:r>
          </a:p>
          <a:p>
            <a:pPr>
              <a:buFontTx/>
              <a:buChar char="-"/>
            </a:pPr>
            <a:r>
              <a:rPr lang="fr-FR" dirty="0" smtClean="0"/>
              <a:t>Suspensions,</a:t>
            </a:r>
            <a:endParaRPr lang="fr-FR" dirty="0"/>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II-3-1 Cassettes ou Savonnettes</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Cassettes ou savonnettes-tests simples</a:t>
            </a:r>
          </a:p>
          <a:p>
            <a:pPr>
              <a:buNone/>
            </a:pPr>
            <a:r>
              <a:rPr lang="fr-FR" dirty="0" smtClean="0"/>
              <a:t>    se réalise en une étape (échantillon avec ou sans tampon).</a:t>
            </a:r>
          </a:p>
          <a:p>
            <a:pPr>
              <a:buNone/>
            </a:pPr>
            <a:endParaRPr lang="fr-FR" dirty="0" smtClean="0"/>
          </a:p>
          <a:p>
            <a:r>
              <a:rPr lang="fr-FR" dirty="0" smtClean="0"/>
              <a:t>Cassettes ou savonnettes-tests complexes</a:t>
            </a:r>
          </a:p>
          <a:p>
            <a:r>
              <a:rPr lang="fr-FR" dirty="0" smtClean="0"/>
              <a:t>Se réalisent en quatre étapes (</a:t>
            </a:r>
            <a:r>
              <a:rPr lang="fr-FR" dirty="0" err="1" smtClean="0"/>
              <a:t>cplx</a:t>
            </a:r>
            <a:r>
              <a:rPr lang="fr-FR" dirty="0" smtClean="0"/>
              <a:t> </a:t>
            </a:r>
            <a:r>
              <a:rPr lang="fr-FR" dirty="0" err="1" smtClean="0"/>
              <a:t>Ac</a:t>
            </a:r>
            <a:r>
              <a:rPr lang="fr-FR" dirty="0" smtClean="0"/>
              <a:t>-Ag, </a:t>
            </a:r>
            <a:r>
              <a:rPr lang="fr-FR" dirty="0" err="1" smtClean="0"/>
              <a:t>cplx</a:t>
            </a:r>
            <a:r>
              <a:rPr lang="fr-FR" dirty="0" smtClean="0"/>
              <a:t> </a:t>
            </a:r>
            <a:r>
              <a:rPr lang="fr-FR" dirty="0" err="1" smtClean="0"/>
              <a:t>Ac-Ag-Cgué,Substrat</a:t>
            </a:r>
            <a:r>
              <a:rPr lang="fr-FR" dirty="0" smtClean="0"/>
              <a:t>, Solution d’arrêt)</a:t>
            </a:r>
          </a:p>
        </p:txBody>
      </p:sp>
      <p:sp>
        <p:nvSpPr>
          <p:cNvPr id="4" name="Espace réservé du pied de page 3"/>
          <p:cNvSpPr>
            <a:spLocks noGrp="1"/>
          </p:cNvSpPr>
          <p:nvPr>
            <p:ph type="ftr" sz="quarter" idx="11"/>
          </p:nvPr>
        </p:nvSpPr>
        <p:spPr/>
        <p:txBody>
          <a:bodyPr/>
          <a:lstStyle/>
          <a:p>
            <a:r>
              <a:rPr lang="fr-FR" smtClean="0"/>
              <a:t>M. Kouamé Tiémélé expert formateur en délégation biomédicale</a:t>
            </a:r>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822</TotalTime>
  <Words>1203</Words>
  <Application>Microsoft Office PowerPoint</Application>
  <PresentationFormat>Affichage à l'écran (4:3)</PresentationFormat>
  <Paragraphs>220</Paragraphs>
  <Slides>31</Slides>
  <Notes>2</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Débit</vt:lpstr>
      <vt:lpstr>LA PLACE DES TESTS RAPIDES DANS UN LABORATOIRE MEDICAL MODERNE</vt:lpstr>
      <vt:lpstr>Introduction</vt:lpstr>
      <vt:lpstr> GENERALITES</vt:lpstr>
      <vt:lpstr> GENERALITES</vt:lpstr>
      <vt:lpstr>II-1 Définition1</vt:lpstr>
      <vt:lpstr> II-1 Définition 2</vt:lpstr>
      <vt:lpstr>II-2 Définition du laboratoire moderne</vt:lpstr>
      <vt:lpstr>II-3 différents types de tests</vt:lpstr>
      <vt:lpstr>II-3-1 Cassettes ou Savonnettes</vt:lpstr>
      <vt:lpstr>II-3-2 Bandelettes</vt:lpstr>
      <vt:lpstr>II-3-3 Suspensions</vt:lpstr>
      <vt:lpstr>II-4 Caractéristiques des tests rapides</vt:lpstr>
      <vt:lpstr>II-5 Conditionnements</vt:lpstr>
      <vt:lpstr>III-TESTS RAPIDES AU LABORATOIRE</vt:lpstr>
      <vt:lpstr>III-1 Pré-tests</vt:lpstr>
      <vt:lpstr>III-2 Urgence</vt:lpstr>
      <vt:lpstr> IV- tests rapides usuels</vt:lpstr>
      <vt:lpstr>IV- tests rapides usuels (suite)</vt:lpstr>
      <vt:lpstr> V- Présentation des tests</vt:lpstr>
      <vt:lpstr> dessins de tests rapides</vt:lpstr>
      <vt:lpstr> dessins de tests rapides</vt:lpstr>
      <vt:lpstr> suspensions</vt:lpstr>
      <vt:lpstr>  Résultats </vt:lpstr>
      <vt:lpstr> VI-Résultats</vt:lpstr>
      <vt:lpstr>VII- Inconvénients</vt:lpstr>
      <vt:lpstr>VIII- Avantages</vt:lpstr>
      <vt:lpstr>IX- perspectives</vt:lpstr>
      <vt:lpstr> Intérêts au laboratoire</vt:lpstr>
      <vt:lpstr>Intérêts de l’extension</vt:lpstr>
      <vt:lpstr>Conclusion</vt:lpstr>
      <vt:lpstr>Merci pour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PLACE DES TESTS RAPIDES DANS UN LABORATOIRE MEDICAL MODERNE</dc:title>
  <dc:creator>TIEMELE</dc:creator>
  <cp:lastModifiedBy>TIEMELE</cp:lastModifiedBy>
  <cp:revision>112</cp:revision>
  <dcterms:created xsi:type="dcterms:W3CDTF">2009-05-03T21:32:58Z</dcterms:created>
  <dcterms:modified xsi:type="dcterms:W3CDTF">2010-06-29T11:44:29Z</dcterms:modified>
</cp:coreProperties>
</file>